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313" r:id="rId2"/>
    <p:sldId id="271" r:id="rId3"/>
    <p:sldId id="315" r:id="rId4"/>
    <p:sldId id="305" r:id="rId5"/>
    <p:sldId id="270" r:id="rId6"/>
    <p:sldId id="308" r:id="rId7"/>
    <p:sldId id="299" r:id="rId8"/>
    <p:sldId id="306"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DC8B"/>
    <a:srgbClr val="FF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76" autoAdjust="0"/>
    <p:restoredTop sz="83814" autoAdjust="0"/>
  </p:normalViewPr>
  <p:slideViewPr>
    <p:cSldViewPr>
      <p:cViewPr varScale="1">
        <p:scale>
          <a:sx n="93" d="100"/>
          <a:sy n="93" d="100"/>
        </p:scale>
        <p:origin x="1518"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3A399BF-4835-4ABF-9DB9-6966B2855316}" type="datetimeFigureOut">
              <a:rPr lang="en-GB" smtClean="0"/>
              <a:t>03/05/2023</a:t>
            </a:fld>
            <a:endParaRPr lang="en-GB"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06955E1-C5E9-468D-B966-D67193704FDE}" type="slidenum">
              <a:rPr lang="en-GB" smtClean="0"/>
              <a:t>‹#›</a:t>
            </a:fld>
            <a:endParaRPr lang="en-GB" dirty="0"/>
          </a:p>
        </p:txBody>
      </p:sp>
    </p:spTree>
    <p:extLst>
      <p:ext uri="{BB962C8B-B14F-4D97-AF65-F5344CB8AC3E}">
        <p14:creationId xmlns:p14="http://schemas.microsoft.com/office/powerpoint/2010/main" val="380838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6CEBFCF-B4F6-44FD-8A14-AD6EB96E602E}" type="datetimeFigureOut">
              <a:rPr lang="en-GB" smtClean="0"/>
              <a:t>03/05/2023</a:t>
            </a:fld>
            <a:endParaRPr lang="en-GB"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GB"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22A8E85-7D4B-4FCC-887A-B81EEEC1A8EE}" type="slidenum">
              <a:rPr lang="en-GB" smtClean="0"/>
              <a:t>‹#›</a:t>
            </a:fld>
            <a:endParaRPr lang="en-GB" dirty="0"/>
          </a:p>
        </p:txBody>
      </p:sp>
    </p:spTree>
    <p:extLst>
      <p:ext uri="{BB962C8B-B14F-4D97-AF65-F5344CB8AC3E}">
        <p14:creationId xmlns:p14="http://schemas.microsoft.com/office/powerpoint/2010/main" val="1204513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LrvH1v4PClc."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QH8mDTmKaVU"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tinyurl.com/y9cuhgby"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outu.be/QH8mDTmKaVU"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tinyurl.com/y9cuhgby"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 an inherited condition that can cause </a:t>
            </a:r>
            <a:r>
              <a:rPr lang="en-GB" b="1" dirty="0"/>
              <a:t>kidney failure</a:t>
            </a:r>
            <a:r>
              <a:rPr lang="en-GB" dirty="0"/>
              <a:t>, </a:t>
            </a:r>
            <a:r>
              <a:rPr lang="en-GB" b="1" dirty="0"/>
              <a:t>deafness</a:t>
            </a:r>
            <a:r>
              <a:rPr lang="en-GB" dirty="0"/>
              <a:t> and </a:t>
            </a:r>
            <a:r>
              <a:rPr lang="en-GB" b="1" dirty="0"/>
              <a:t>eye</a:t>
            </a:r>
            <a:r>
              <a:rPr lang="en-GB" dirty="0"/>
              <a:t> </a:t>
            </a:r>
            <a:r>
              <a:rPr lang="en-GB" b="1" dirty="0"/>
              <a:t>abnormalities</a:t>
            </a:r>
            <a:r>
              <a:rPr lang="en-GB" dirty="0"/>
              <a:t>. </a:t>
            </a:r>
          </a:p>
          <a:p>
            <a:endParaRPr lang="en-GB" dirty="0"/>
          </a:p>
          <a:p>
            <a:r>
              <a:rPr lang="en-GB" dirty="0"/>
              <a:t>Those that inherit it will probably require a kidney transplant when they are </a:t>
            </a:r>
            <a:r>
              <a:rPr lang="en-GB" b="1" dirty="0"/>
              <a:t>young adults</a:t>
            </a:r>
            <a:r>
              <a:rPr lang="en-GB" dirty="0"/>
              <a:t>. It can impact </a:t>
            </a:r>
            <a:r>
              <a:rPr lang="en-GB" b="1" dirty="0"/>
              <a:t>a large number of people in a family</a:t>
            </a:r>
            <a:r>
              <a:rPr lang="en-GB" dirty="0"/>
              <a:t>. It is the second most common form of inherited kidney disease.</a:t>
            </a:r>
          </a:p>
          <a:p>
            <a:endParaRPr lang="en-GB" dirty="0"/>
          </a:p>
          <a:p>
            <a:pPr>
              <a:lnSpc>
                <a:spcPct val="140000"/>
              </a:lnSpc>
            </a:pPr>
            <a:r>
              <a:rPr lang="en-US" b="1" dirty="0">
                <a:ea typeface="ＭＳ Ｐゴシック" pitchFamily="34" charset="-128"/>
              </a:rPr>
              <a:t>1 in 800 </a:t>
            </a:r>
            <a:r>
              <a:rPr lang="en-US" dirty="0">
                <a:ea typeface="ＭＳ Ｐゴシック" pitchFamily="34" charset="-128"/>
              </a:rPr>
              <a:t>according to Professor Moumita Barua’s 2021 research looking at UK Biobank data</a:t>
            </a:r>
          </a:p>
          <a:p>
            <a:pPr>
              <a:lnSpc>
                <a:spcPct val="140000"/>
              </a:lnSpc>
            </a:pPr>
            <a:r>
              <a:rPr lang="en-US" b="1" dirty="0">
                <a:ea typeface="ＭＳ Ｐゴシック" pitchFamily="34" charset="-128"/>
              </a:rPr>
              <a:t>1 in 10,000 </a:t>
            </a:r>
            <a:r>
              <a:rPr lang="en-US" dirty="0">
                <a:ea typeface="ＭＳ Ｐゴシック" pitchFamily="34" charset="-128"/>
              </a:rPr>
              <a:t>in any population quoted in most publications to date</a:t>
            </a:r>
          </a:p>
          <a:p>
            <a:pPr>
              <a:lnSpc>
                <a:spcPct val="140000"/>
              </a:lnSpc>
            </a:pPr>
            <a:endParaRPr lang="en-US" dirty="0">
              <a:ea typeface="ＭＳ Ｐゴシック" pitchFamily="34" charset="-128"/>
            </a:endParaRPr>
          </a:p>
          <a:p>
            <a:pPr>
              <a:lnSpc>
                <a:spcPct val="140000"/>
              </a:lnSpc>
            </a:pPr>
            <a:r>
              <a:rPr lang="en-US" dirty="0">
                <a:ea typeface="ＭＳ Ｐゴシック" pitchFamily="34" charset="-128"/>
              </a:rPr>
              <a:t>As research progresses, more people are diagnosed, prevalence increases</a:t>
            </a:r>
          </a:p>
          <a:p>
            <a:pPr>
              <a:lnSpc>
                <a:spcPct val="140000"/>
              </a:lnSpc>
            </a:pPr>
            <a:endParaRPr lang="en-US" b="1" dirty="0">
              <a:ea typeface="ＭＳ Ｐゴシック" pitchFamily="34" charset="-128"/>
            </a:endParaRPr>
          </a:p>
          <a:p>
            <a:pPr>
              <a:lnSpc>
                <a:spcPct val="140000"/>
              </a:lnSpc>
            </a:pPr>
            <a:r>
              <a:rPr lang="en-US" b="1" dirty="0">
                <a:ea typeface="ＭＳ Ｐゴシック" pitchFamily="34" charset="-128"/>
              </a:rPr>
              <a:t>For research, patient numbers in each country alone are not enough. International collaboration is vital eg with USA and China: alport uk supported and encouraged development of the </a:t>
            </a:r>
            <a:r>
              <a:rPr lang="en-GB" b="1" u="sng" dirty="0">
                <a:solidFill>
                  <a:srgbClr val="0000FF"/>
                </a:solidFill>
                <a:ea typeface="MS Mincho" panose="02020609040205080304" pitchFamily="49" charset="-128"/>
                <a:hlinkClick r:id="rId3"/>
              </a:rPr>
              <a:t>China patient organisation that now supports tens of</a:t>
            </a:r>
            <a:r>
              <a:rPr lang="en-GB" u="sng" dirty="0">
                <a:solidFill>
                  <a:srgbClr val="0000FF"/>
                </a:solidFill>
                <a:ea typeface="MS Mincho" panose="02020609040205080304" pitchFamily="49" charset="-128"/>
                <a:hlinkClick r:id="rId3"/>
              </a:rPr>
              <a:t> </a:t>
            </a:r>
            <a:r>
              <a:rPr lang="en-GB" b="1" u="sng" dirty="0">
                <a:solidFill>
                  <a:srgbClr val="0000FF"/>
                </a:solidFill>
                <a:ea typeface="MS Mincho" panose="02020609040205080304" pitchFamily="49" charset="-128"/>
                <a:hlinkClick r:id="rId3"/>
              </a:rPr>
              <a:t>thousands of patients</a:t>
            </a:r>
            <a:r>
              <a:rPr lang="en-GB" b="1" dirty="0">
                <a:ea typeface="MS Mincho" panose="02020609040205080304" pitchFamily="49" charset="-128"/>
              </a:rPr>
              <a:t> </a:t>
            </a:r>
            <a:r>
              <a:rPr lang="en-GB" dirty="0">
                <a:ea typeface="MS Mincho" panose="02020609040205080304" pitchFamily="49" charset="-128"/>
              </a:rPr>
              <a:t>across China</a:t>
            </a:r>
            <a:endParaRPr lang="en-GB" dirty="0"/>
          </a:p>
          <a:p>
            <a:endParaRPr lang="en-GB" dirty="0"/>
          </a:p>
        </p:txBody>
      </p:sp>
      <p:sp>
        <p:nvSpPr>
          <p:cNvPr id="4" name="Slide Number Placeholder 3"/>
          <p:cNvSpPr>
            <a:spLocks noGrp="1"/>
          </p:cNvSpPr>
          <p:nvPr>
            <p:ph type="sldNum" sz="quarter" idx="10"/>
          </p:nvPr>
        </p:nvSpPr>
        <p:spPr/>
        <p:txBody>
          <a:bodyPr/>
          <a:lstStyle/>
          <a:p>
            <a:fld id="{F22A8E85-7D4B-4FCC-887A-B81EEEC1A8EE}" type="slidenum">
              <a:rPr lang="en-GB" smtClean="0"/>
              <a:t>1</a:t>
            </a:fld>
            <a:endParaRPr lang="en-GB" dirty="0"/>
          </a:p>
        </p:txBody>
      </p:sp>
    </p:spTree>
    <p:extLst>
      <p:ext uri="{BB962C8B-B14F-4D97-AF65-F5344CB8AC3E}">
        <p14:creationId xmlns:p14="http://schemas.microsoft.com/office/powerpoint/2010/main" val="3950949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Gill Sans MT" panose="020B0502020104020203" pitchFamily="34" charset="0"/>
              </a:rPr>
              <a:t>Our Mission </a:t>
            </a:r>
            <a:r>
              <a:rPr lang="en-GB" dirty="0">
                <a:latin typeface="Gill Sans MT" panose="020B0502020104020203" pitchFamily="34" charset="0"/>
              </a:rPr>
              <a:t>is to work in partnership with individuals, families and the scientific community to:</a:t>
            </a:r>
          </a:p>
          <a:p>
            <a:r>
              <a:rPr lang="en-GB" dirty="0">
                <a:latin typeface="Gill Sans MT" panose="020B0502020104020203" pitchFamily="34" charset="0"/>
              </a:rPr>
              <a:t>• Facilitate a support network for patients and families</a:t>
            </a:r>
          </a:p>
          <a:p>
            <a:r>
              <a:rPr lang="en-GB" dirty="0">
                <a:latin typeface="Gill Sans MT" panose="020B0502020104020203" pitchFamily="34" charset="0"/>
              </a:rPr>
              <a:t>• Be a conduit for high quality, accessible information</a:t>
            </a:r>
          </a:p>
          <a:p>
            <a:r>
              <a:rPr lang="en-GB" dirty="0">
                <a:latin typeface="Gill Sans MT" panose="020B0502020104020203" pitchFamily="34" charset="0"/>
              </a:rPr>
              <a:t>• Raise the profile of Alport Syndrome in the scientific  </a:t>
            </a:r>
            <a:br>
              <a:rPr lang="en-GB" dirty="0">
                <a:latin typeface="Gill Sans MT" panose="020B0502020104020203" pitchFamily="34" charset="0"/>
              </a:rPr>
            </a:br>
            <a:r>
              <a:rPr lang="en-GB" dirty="0">
                <a:latin typeface="Gill Sans MT" panose="020B0502020104020203" pitchFamily="34" charset="0"/>
              </a:rPr>
              <a:t>  community</a:t>
            </a:r>
          </a:p>
          <a:p>
            <a:r>
              <a:rPr lang="en-GB" dirty="0">
                <a:latin typeface="Gill Sans MT" panose="020B0502020104020203" pitchFamily="34" charset="0"/>
              </a:rPr>
              <a:t>• Contribute to the international research agenda</a:t>
            </a:r>
          </a:p>
          <a:p>
            <a:r>
              <a:rPr lang="en-GB" dirty="0">
                <a:latin typeface="Gill Sans MT" panose="020B0502020104020203" pitchFamily="34" charset="0"/>
              </a:rPr>
              <a:t>• Collaborate on the development of a UK patient registry </a:t>
            </a:r>
            <a:br>
              <a:rPr lang="en-GB" dirty="0">
                <a:latin typeface="Gill Sans MT" panose="020B0502020104020203" pitchFamily="34" charset="0"/>
              </a:rPr>
            </a:br>
            <a:r>
              <a:rPr lang="en-GB" dirty="0">
                <a:latin typeface="Gill Sans MT" panose="020B0502020104020203" pitchFamily="34" charset="0"/>
              </a:rPr>
              <a:t>   and alliance of international patient registries.</a:t>
            </a:r>
          </a:p>
          <a:p>
            <a:endParaRPr lang="en-GB" dirty="0"/>
          </a:p>
          <a:p>
            <a:r>
              <a:rPr lang="en-GB" dirty="0"/>
              <a:t>Things we are proud of delivering for our patients:</a:t>
            </a:r>
          </a:p>
          <a:p>
            <a:r>
              <a:rPr lang="en-GB" dirty="0"/>
              <a:t>Note divide these things in to the 5 areas.</a:t>
            </a:r>
          </a:p>
          <a:p>
            <a:r>
              <a:rPr lang="en-GB" b="1" dirty="0"/>
              <a:t>Our positive and collaborative approach </a:t>
            </a:r>
            <a:r>
              <a:rPr lang="en-GB" dirty="0"/>
              <a:t>focused on a brighter future – for patients, families, clinicians, researchers, industry</a:t>
            </a:r>
          </a:p>
          <a:p>
            <a:r>
              <a:rPr lang="en-GB" b="1" dirty="0"/>
              <a:t>Our daily support of patients </a:t>
            </a:r>
            <a:r>
              <a:rPr lang="en-GB" dirty="0"/>
              <a:t>connecting them with experts and the wider Alport community to reduce the feeling of isolation</a:t>
            </a:r>
          </a:p>
          <a:p>
            <a:r>
              <a:rPr lang="en-GB" b="1" dirty="0"/>
              <a:t>The vibrant and healthy research community </a:t>
            </a:r>
            <a:r>
              <a:rPr lang="en-GB" dirty="0"/>
              <a:t>emerging and potential for an international clinical trials network</a:t>
            </a:r>
          </a:p>
          <a:p>
            <a:r>
              <a:rPr lang="en-GB" b="1" dirty="0"/>
              <a:t>Four International workshops (in person) on Alport Syndrome</a:t>
            </a:r>
            <a:r>
              <a:rPr lang="en-GB" dirty="0"/>
              <a:t>: Italy 2019, Scotland 2017, Germany 2015, England 2013 bringing patients, clinicians, researchers and industry together and helping to accelerate the delivery of research celebrated in the video our young patients created: </a:t>
            </a:r>
            <a:r>
              <a:rPr lang="en-GB"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https://youtu.be/QH8mDTmKaVU</a:t>
            </a:r>
            <a:endParaRPr lang="en-GB" dirty="0"/>
          </a:p>
          <a:p>
            <a:r>
              <a:rPr lang="en-GB" b="1" dirty="0"/>
              <a:t>A series of 20+ international Alport online workshops during the pandemic</a:t>
            </a:r>
            <a:r>
              <a:rPr lang="en-GB" dirty="0"/>
              <a:t> featuring the latest Alport research on YouTube: </a:t>
            </a:r>
            <a:r>
              <a:rPr lang="en-US" u="sng" dirty="0">
                <a:hlinkClick r:id="rId4"/>
              </a:rPr>
              <a:t>https://tinyurl.com/y9cuhgby</a:t>
            </a:r>
            <a:endParaRPr lang="en-US" u="sng" dirty="0"/>
          </a:p>
          <a:p>
            <a:r>
              <a:rPr lang="en-US" b="1" dirty="0"/>
              <a:t>Four international publications </a:t>
            </a:r>
            <a:r>
              <a:rPr lang="en-US" dirty="0"/>
              <a:t>setting international clinical guidelines </a:t>
            </a:r>
          </a:p>
          <a:p>
            <a:r>
              <a:rPr lang="en-US" b="1" dirty="0"/>
              <a:t>The fun we have trying new techniques</a:t>
            </a:r>
            <a:r>
              <a:rPr lang="en-US" dirty="0"/>
              <a:t>, using illustration, film and social media to connect our community with the latest information</a:t>
            </a:r>
          </a:p>
          <a:p>
            <a:r>
              <a:rPr lang="en-US" b="1" dirty="0"/>
              <a:t>The long-lasting friendships emerging across the community</a:t>
            </a:r>
          </a:p>
          <a:p>
            <a:endParaRPr lang="en-GB" dirty="0"/>
          </a:p>
        </p:txBody>
      </p:sp>
      <p:sp>
        <p:nvSpPr>
          <p:cNvPr id="4" name="Slide Number Placeholder 3"/>
          <p:cNvSpPr>
            <a:spLocks noGrp="1"/>
          </p:cNvSpPr>
          <p:nvPr>
            <p:ph type="sldNum" sz="quarter" idx="10"/>
          </p:nvPr>
        </p:nvSpPr>
        <p:spPr/>
        <p:txBody>
          <a:bodyPr/>
          <a:lstStyle/>
          <a:p>
            <a:fld id="{F22A8E85-7D4B-4FCC-887A-B81EEEC1A8EE}" type="slidenum">
              <a:rPr lang="en-GB" smtClean="0"/>
              <a:t>2</a:t>
            </a:fld>
            <a:endParaRPr lang="en-GB" dirty="0"/>
          </a:p>
        </p:txBody>
      </p:sp>
    </p:spTree>
    <p:extLst>
      <p:ext uri="{BB962C8B-B14F-4D97-AF65-F5344CB8AC3E}">
        <p14:creationId xmlns:p14="http://schemas.microsoft.com/office/powerpoint/2010/main" val="542051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Gill Sans MT" panose="020B0502020104020203" pitchFamily="34" charset="0"/>
              </a:rPr>
              <a:t>Our Mission </a:t>
            </a:r>
            <a:r>
              <a:rPr lang="en-GB" dirty="0">
                <a:latin typeface="Gill Sans MT" panose="020B0502020104020203" pitchFamily="34" charset="0"/>
              </a:rPr>
              <a:t>is to work in partnership with individuals, families and the scientific community to:</a:t>
            </a:r>
          </a:p>
          <a:p>
            <a:r>
              <a:rPr lang="en-GB" dirty="0">
                <a:latin typeface="Gill Sans MT" panose="020B0502020104020203" pitchFamily="34" charset="0"/>
              </a:rPr>
              <a:t>• Facilitate a support network for patients and families</a:t>
            </a:r>
          </a:p>
          <a:p>
            <a:r>
              <a:rPr lang="en-GB" dirty="0">
                <a:latin typeface="Gill Sans MT" panose="020B0502020104020203" pitchFamily="34" charset="0"/>
              </a:rPr>
              <a:t>• Be a conduit for high quality, accessible information</a:t>
            </a:r>
          </a:p>
          <a:p>
            <a:r>
              <a:rPr lang="en-GB" dirty="0">
                <a:latin typeface="Gill Sans MT" panose="020B0502020104020203" pitchFamily="34" charset="0"/>
              </a:rPr>
              <a:t>• Raise the profile of Alport Syndrome in the scientific  </a:t>
            </a:r>
            <a:br>
              <a:rPr lang="en-GB" dirty="0">
                <a:latin typeface="Gill Sans MT" panose="020B0502020104020203" pitchFamily="34" charset="0"/>
              </a:rPr>
            </a:br>
            <a:r>
              <a:rPr lang="en-GB" dirty="0">
                <a:latin typeface="Gill Sans MT" panose="020B0502020104020203" pitchFamily="34" charset="0"/>
              </a:rPr>
              <a:t>  community</a:t>
            </a:r>
          </a:p>
          <a:p>
            <a:r>
              <a:rPr lang="en-GB" dirty="0">
                <a:latin typeface="Gill Sans MT" panose="020B0502020104020203" pitchFamily="34" charset="0"/>
              </a:rPr>
              <a:t>• Contribute to the international research agenda</a:t>
            </a:r>
          </a:p>
          <a:p>
            <a:r>
              <a:rPr lang="en-GB" dirty="0">
                <a:latin typeface="Gill Sans MT" panose="020B0502020104020203" pitchFamily="34" charset="0"/>
              </a:rPr>
              <a:t>• Collaborate on the development of a UK patient registry </a:t>
            </a:r>
            <a:br>
              <a:rPr lang="en-GB" dirty="0">
                <a:latin typeface="Gill Sans MT" panose="020B0502020104020203" pitchFamily="34" charset="0"/>
              </a:rPr>
            </a:br>
            <a:r>
              <a:rPr lang="en-GB" dirty="0">
                <a:latin typeface="Gill Sans MT" panose="020B0502020104020203" pitchFamily="34" charset="0"/>
              </a:rPr>
              <a:t>   and alliance of international patient registries.</a:t>
            </a:r>
          </a:p>
          <a:p>
            <a:endParaRPr lang="en-GB" dirty="0"/>
          </a:p>
          <a:p>
            <a:r>
              <a:rPr lang="en-GB" dirty="0"/>
              <a:t>Things we are proud of delivering for our patients:</a:t>
            </a:r>
          </a:p>
          <a:p>
            <a:r>
              <a:rPr lang="en-GB" dirty="0"/>
              <a:t>Note divide these things in to the 5 areas.</a:t>
            </a:r>
          </a:p>
          <a:p>
            <a:r>
              <a:rPr lang="en-GB" b="1" dirty="0"/>
              <a:t>Our positive and collaborative approach </a:t>
            </a:r>
            <a:r>
              <a:rPr lang="en-GB" dirty="0"/>
              <a:t>focused on a brighter future – for patients, families, clinicians, researchers, industry</a:t>
            </a:r>
          </a:p>
          <a:p>
            <a:r>
              <a:rPr lang="en-GB" b="1" dirty="0"/>
              <a:t>Our daily support of patients </a:t>
            </a:r>
            <a:r>
              <a:rPr lang="en-GB" dirty="0"/>
              <a:t>connecting them with experts and the wider Alport community to reduce the feeling of isolation</a:t>
            </a:r>
          </a:p>
          <a:p>
            <a:r>
              <a:rPr lang="en-GB" b="1" dirty="0"/>
              <a:t>The vibrant and healthy research community </a:t>
            </a:r>
            <a:r>
              <a:rPr lang="en-GB" dirty="0"/>
              <a:t>emerging and potential for an international clinical trials network</a:t>
            </a:r>
          </a:p>
          <a:p>
            <a:r>
              <a:rPr lang="en-GB" b="1" dirty="0"/>
              <a:t>Four International workshops (in person) on Alport Syndrome</a:t>
            </a:r>
            <a:r>
              <a:rPr lang="en-GB" dirty="0"/>
              <a:t>: Italy 2019, Scotland 2017, Germany 2015, England 2013 bringing patients, clinicians, researchers and industry together and helping to accelerate the delivery of research celebrated in the video our young patients created: </a:t>
            </a:r>
            <a:r>
              <a:rPr lang="en-GB"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https://youtu.be/QH8mDTmKaVU</a:t>
            </a:r>
            <a:endParaRPr lang="en-GB" dirty="0"/>
          </a:p>
          <a:p>
            <a:r>
              <a:rPr lang="en-GB" b="1" dirty="0"/>
              <a:t>A series of 20+ international Alport online workshops during the pandemic</a:t>
            </a:r>
            <a:r>
              <a:rPr lang="en-GB" dirty="0"/>
              <a:t> featuring the latest Alport research on YouTube: </a:t>
            </a:r>
            <a:r>
              <a:rPr lang="en-US" u="sng" dirty="0">
                <a:hlinkClick r:id="rId4"/>
              </a:rPr>
              <a:t>https://tinyurl.com/y9cuhgby</a:t>
            </a:r>
            <a:endParaRPr lang="en-US" u="sng" dirty="0"/>
          </a:p>
          <a:p>
            <a:r>
              <a:rPr lang="en-US" b="1" dirty="0"/>
              <a:t>Four international publications </a:t>
            </a:r>
            <a:r>
              <a:rPr lang="en-US" dirty="0"/>
              <a:t>setting international clinical guidelines </a:t>
            </a:r>
          </a:p>
          <a:p>
            <a:r>
              <a:rPr lang="en-US" b="1" dirty="0"/>
              <a:t>The fun we have trying new techniques</a:t>
            </a:r>
            <a:r>
              <a:rPr lang="en-US" dirty="0"/>
              <a:t>, using illustration, film and social media to connect our community with the latest information</a:t>
            </a:r>
          </a:p>
          <a:p>
            <a:r>
              <a:rPr lang="en-US" b="1" dirty="0"/>
              <a:t>The long-lasting friendships emerging across the community</a:t>
            </a:r>
          </a:p>
          <a:p>
            <a:endParaRPr lang="en-GB" dirty="0"/>
          </a:p>
        </p:txBody>
      </p:sp>
      <p:sp>
        <p:nvSpPr>
          <p:cNvPr id="4" name="Slide Number Placeholder 3"/>
          <p:cNvSpPr>
            <a:spLocks noGrp="1"/>
          </p:cNvSpPr>
          <p:nvPr>
            <p:ph type="sldNum" sz="quarter" idx="10"/>
          </p:nvPr>
        </p:nvSpPr>
        <p:spPr/>
        <p:txBody>
          <a:bodyPr/>
          <a:lstStyle/>
          <a:p>
            <a:fld id="{F22A8E85-7D4B-4FCC-887A-B81EEEC1A8EE}" type="slidenum">
              <a:rPr lang="en-GB" smtClean="0"/>
              <a:t>3</a:t>
            </a:fld>
            <a:endParaRPr lang="en-GB" dirty="0"/>
          </a:p>
        </p:txBody>
      </p:sp>
    </p:spTree>
    <p:extLst>
      <p:ext uri="{BB962C8B-B14F-4D97-AF65-F5344CB8AC3E}">
        <p14:creationId xmlns:p14="http://schemas.microsoft.com/office/powerpoint/2010/main" val="2713927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FF0000"/>
                </a:solidFill>
                <a:latin typeface="Helvetica" panose="020B0604020202020204" pitchFamily="34" charset="0"/>
                <a:cs typeface="Helvetica" panose="020B0604020202020204" pitchFamily="34" charset="0"/>
              </a:rPr>
              <a:t>Raise the profile of Alport Syndrome in the research community</a:t>
            </a:r>
          </a:p>
          <a:p>
            <a:endParaRPr lang="en-GB" dirty="0">
              <a:solidFill>
                <a:srgbClr val="FF0000"/>
              </a:solidFill>
              <a:latin typeface="Helvetica" panose="020B0604020202020204" pitchFamily="34" charset="0"/>
              <a:cs typeface="Helvetica" panose="020B0604020202020204" pitchFamily="34" charset="0"/>
            </a:endParaRPr>
          </a:p>
          <a:p>
            <a:r>
              <a:rPr lang="en-GB" dirty="0"/>
              <a:t>Alport Warriors</a:t>
            </a:r>
          </a:p>
          <a:p>
            <a:r>
              <a:rPr lang="en-GB" dirty="0"/>
              <a:t>Innovative patient/researcher/clinician collaboration</a:t>
            </a:r>
          </a:p>
          <a:p>
            <a:r>
              <a:rPr lang="en-GB" dirty="0"/>
              <a:t>ACE inhibitors help young adults get through critical teenage years</a:t>
            </a:r>
          </a:p>
          <a:p>
            <a:r>
              <a:rPr lang="en-GB" dirty="0"/>
              <a:t>Two drugs in clinical trials, more in development</a:t>
            </a:r>
          </a:p>
          <a:p>
            <a:r>
              <a:rPr lang="en-GB" dirty="0"/>
              <a:t>Vibrant international research community of 250+ researchers, 50 new projects and 12+ industry partners developing drug and gene therapy options</a:t>
            </a:r>
          </a:p>
          <a:p>
            <a:r>
              <a:rPr lang="en-GB" dirty="0"/>
              <a:t>Patient registries vital to collect data for Natural history studies</a:t>
            </a:r>
          </a:p>
          <a:p>
            <a:endParaRPr lang="en-US" dirty="0"/>
          </a:p>
        </p:txBody>
      </p:sp>
      <p:sp>
        <p:nvSpPr>
          <p:cNvPr id="4" name="Slide Number Placeholder 3"/>
          <p:cNvSpPr>
            <a:spLocks noGrp="1"/>
          </p:cNvSpPr>
          <p:nvPr>
            <p:ph type="sldNum" sz="quarter" idx="5"/>
          </p:nvPr>
        </p:nvSpPr>
        <p:spPr/>
        <p:txBody>
          <a:bodyPr/>
          <a:lstStyle/>
          <a:p>
            <a:fld id="{F22A8E85-7D4B-4FCC-887A-B81EEEC1A8EE}" type="slidenum">
              <a:rPr lang="en-GB" smtClean="0"/>
              <a:t>4</a:t>
            </a:fld>
            <a:endParaRPr lang="en-GB" dirty="0"/>
          </a:p>
        </p:txBody>
      </p:sp>
    </p:spTree>
    <p:extLst>
      <p:ext uri="{BB962C8B-B14F-4D97-AF65-F5344CB8AC3E}">
        <p14:creationId xmlns:p14="http://schemas.microsoft.com/office/powerpoint/2010/main" val="95131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Collaboration drawing on different strengths</a:t>
            </a:r>
          </a:p>
          <a:p>
            <a:endParaRPr lang="en-GB" dirty="0"/>
          </a:p>
          <a:p>
            <a:r>
              <a:rPr lang="en-GB" dirty="0"/>
              <a:t>Patient numbers are more relevant for research if you look internationally For example:</a:t>
            </a:r>
          </a:p>
          <a:p>
            <a:r>
              <a:rPr lang="en-GB" dirty="0"/>
              <a:t>USA</a:t>
            </a:r>
          </a:p>
          <a:p>
            <a:r>
              <a:rPr lang="en-GB" dirty="0"/>
              <a:t>China</a:t>
            </a:r>
          </a:p>
          <a:p>
            <a:r>
              <a:rPr lang="en-GB" dirty="0"/>
              <a:t>Australia</a:t>
            </a:r>
          </a:p>
          <a:p>
            <a:r>
              <a:rPr lang="en-GB" dirty="0"/>
              <a:t>Rest of Europe</a:t>
            </a:r>
          </a:p>
          <a:p>
            <a:endParaRPr lang="en-GB" dirty="0"/>
          </a:p>
          <a:p>
            <a:endParaRPr lang="en-GB" dirty="0"/>
          </a:p>
          <a:p>
            <a:r>
              <a:rPr lang="en-GB" dirty="0"/>
              <a:t>Lots of great organisations interested in research – charities wanting</a:t>
            </a:r>
            <a:r>
              <a:rPr lang="en-GB" baseline="0" dirty="0"/>
              <a:t> to </a:t>
            </a:r>
            <a:r>
              <a:rPr lang="en-GB" dirty="0"/>
              <a:t>fund</a:t>
            </a:r>
            <a:r>
              <a:rPr lang="en-GB" baseline="0" dirty="0"/>
              <a:t> it, organising it etc. but a huge lack of people interested in Alport Syndrome and doing research generally. </a:t>
            </a:r>
          </a:p>
          <a:p>
            <a:endParaRPr lang="en-GB" baseline="0" dirty="0"/>
          </a:p>
          <a:p>
            <a:r>
              <a:rPr lang="en-GB" baseline="0" dirty="0"/>
              <a:t>There was no shopping list of research to fund.</a:t>
            </a:r>
          </a:p>
          <a:p>
            <a:endParaRPr lang="en-GB" baseline="0" dirty="0"/>
          </a:p>
          <a:p>
            <a:r>
              <a:rPr lang="en-GB" baseline="0" dirty="0"/>
              <a:t>So we did a web search and put together the names of people who seemed to have a lot of interest </a:t>
            </a:r>
          </a:p>
        </p:txBody>
      </p:sp>
      <p:sp>
        <p:nvSpPr>
          <p:cNvPr id="4" name="Slide Number Placeholder 3"/>
          <p:cNvSpPr>
            <a:spLocks noGrp="1"/>
          </p:cNvSpPr>
          <p:nvPr>
            <p:ph type="sldNum" sz="quarter" idx="10"/>
          </p:nvPr>
        </p:nvSpPr>
        <p:spPr/>
        <p:txBody>
          <a:bodyPr/>
          <a:lstStyle/>
          <a:p>
            <a:fld id="{F22A8E85-7D4B-4FCC-887A-B81EEEC1A8EE}" type="slidenum">
              <a:rPr lang="en-GB" smtClean="0"/>
              <a:t>5</a:t>
            </a:fld>
            <a:endParaRPr lang="en-GB" dirty="0"/>
          </a:p>
        </p:txBody>
      </p:sp>
    </p:spTree>
    <p:extLst>
      <p:ext uri="{BB962C8B-B14F-4D97-AF65-F5344CB8AC3E}">
        <p14:creationId xmlns:p14="http://schemas.microsoft.com/office/powerpoint/2010/main" val="2586456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dirty="0">
                <a:solidFill>
                  <a:srgbClr val="00B050"/>
                </a:solidFill>
                <a:latin typeface="Helvetica" panose="020B0604020202020204" pitchFamily="34" charset="0"/>
                <a:cs typeface="Helvetica" panose="020B0604020202020204" pitchFamily="34" charset="0"/>
              </a:rPr>
              <a:t>Our main acitivity is to facilitate a support network for patients and families</a:t>
            </a:r>
          </a:p>
          <a:p>
            <a:pPr defTabSz="931774">
              <a:defRPr/>
            </a:pPr>
            <a:endParaRPr lang="en-GB" b="1" dirty="0">
              <a:solidFill>
                <a:srgbClr val="00B050"/>
              </a:solidFill>
              <a:latin typeface="Helvetica" panose="020B0604020202020204" pitchFamily="34" charset="0"/>
              <a:cs typeface="Helvetica" panose="020B0604020202020204" pitchFamily="34" charset="0"/>
            </a:endParaRPr>
          </a:p>
          <a:p>
            <a:pPr defTabSz="931774">
              <a:defRPr/>
            </a:pPr>
            <a:r>
              <a:rPr lang="en-GB" b="1" dirty="0"/>
              <a:t>6 Pillars of Wellbeing </a:t>
            </a:r>
            <a:r>
              <a:rPr lang="en-GB" dirty="0"/>
              <a:t>are our inspiration for: </a:t>
            </a:r>
          </a:p>
          <a:p>
            <a:pPr defTabSz="931774">
              <a:defRPr/>
            </a:pPr>
            <a:endParaRPr lang="en-GB" dirty="0"/>
          </a:p>
          <a:p>
            <a:r>
              <a:rPr lang="en-GB" b="1" dirty="0"/>
              <a:t>Don’t Wait Fund </a:t>
            </a:r>
            <a:r>
              <a:rPr lang="en-GB" dirty="0"/>
              <a:t>– Sam Clarke was the inspiration to get out and try a new form of exercise. </a:t>
            </a:r>
          </a:p>
          <a:p>
            <a:r>
              <a:rPr lang="en-GB" b="1" dirty="0"/>
              <a:t>Alport Warriors Facebook</a:t>
            </a:r>
            <a:r>
              <a:rPr lang="en-GB" dirty="0"/>
              <a:t> – local networks and online community support each other</a:t>
            </a:r>
          </a:p>
          <a:p>
            <a:r>
              <a:rPr lang="en-GB" b="1" dirty="0"/>
              <a:t>Expert advice provided by our Scientific advisors </a:t>
            </a:r>
            <a:r>
              <a:rPr lang="en-GB" dirty="0"/>
              <a:t>to answer questions </a:t>
            </a:r>
          </a:p>
          <a:p>
            <a:r>
              <a:rPr lang="en-GB" b="1" dirty="0"/>
              <a:t>Alport Avengers </a:t>
            </a:r>
            <a:r>
              <a:rPr lang="en-GB" dirty="0"/>
              <a:t>– 18-35 year old community connect to reduce the feeling of isolation at the most critical stage in their journey</a:t>
            </a:r>
          </a:p>
          <a:p>
            <a:pPr defTabSz="931774">
              <a:defRPr/>
            </a:pPr>
            <a:endParaRPr lang="en-GB" dirty="0"/>
          </a:p>
          <a:p>
            <a:endParaRPr lang="en-US" dirty="0"/>
          </a:p>
        </p:txBody>
      </p:sp>
      <p:sp>
        <p:nvSpPr>
          <p:cNvPr id="4" name="Slide Number Placeholder 3"/>
          <p:cNvSpPr>
            <a:spLocks noGrp="1"/>
          </p:cNvSpPr>
          <p:nvPr>
            <p:ph type="sldNum" sz="quarter" idx="5"/>
          </p:nvPr>
        </p:nvSpPr>
        <p:spPr/>
        <p:txBody>
          <a:bodyPr/>
          <a:lstStyle/>
          <a:p>
            <a:fld id="{F22A8E85-7D4B-4FCC-887A-B81EEEC1A8EE}" type="slidenum">
              <a:rPr lang="en-GB" smtClean="0"/>
              <a:t>7</a:t>
            </a:fld>
            <a:endParaRPr lang="en-GB" dirty="0"/>
          </a:p>
        </p:txBody>
      </p:sp>
    </p:spTree>
    <p:extLst>
      <p:ext uri="{BB962C8B-B14F-4D97-AF65-F5344CB8AC3E}">
        <p14:creationId xmlns:p14="http://schemas.microsoft.com/office/powerpoint/2010/main" val="212161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Two of the six pillars of wellbeing are</a:t>
            </a:r>
            <a:br>
              <a:rPr lang="en-US" b="1" dirty="0"/>
            </a:br>
            <a:r>
              <a:rPr lang="en-US" b="1" dirty="0"/>
              <a:t>meaningful activity – sam clarke</a:t>
            </a:r>
          </a:p>
          <a:p>
            <a:r>
              <a:rPr lang="en-US" b="1" dirty="0"/>
              <a:t>Social connection – Humphries family climbing Snowden in Wales</a:t>
            </a:r>
          </a:p>
          <a:p>
            <a:endParaRPr lang="en-US" b="1" dirty="0"/>
          </a:p>
          <a:p>
            <a:r>
              <a:rPr lang="en-US" b="1" dirty="0"/>
              <a:t>As Sam Clarke has shown us with his cycle ride – good for your mental health .  </a:t>
            </a:r>
          </a:p>
          <a:p>
            <a:endParaRPr lang="en-GB" dirty="0"/>
          </a:p>
        </p:txBody>
      </p:sp>
      <p:sp>
        <p:nvSpPr>
          <p:cNvPr id="4" name="Slide Number Placeholder 3"/>
          <p:cNvSpPr>
            <a:spLocks noGrp="1"/>
          </p:cNvSpPr>
          <p:nvPr>
            <p:ph type="sldNum" sz="quarter" idx="10"/>
          </p:nvPr>
        </p:nvSpPr>
        <p:spPr/>
        <p:txBody>
          <a:bodyPr/>
          <a:lstStyle/>
          <a:p>
            <a:fld id="{F22A8E85-7D4B-4FCC-887A-B81EEEC1A8EE}" type="slidenum">
              <a:rPr lang="en-GB" smtClean="0"/>
              <a:t>8</a:t>
            </a:fld>
            <a:endParaRPr lang="en-GB" dirty="0"/>
          </a:p>
        </p:txBody>
      </p:sp>
    </p:spTree>
    <p:extLst>
      <p:ext uri="{BB962C8B-B14F-4D97-AF65-F5344CB8AC3E}">
        <p14:creationId xmlns:p14="http://schemas.microsoft.com/office/powerpoint/2010/main" val="782414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76595" y="89198"/>
            <a:ext cx="3699861" cy="3051770"/>
          </a:xfrm>
        </p:spPr>
        <p:txBody>
          <a:bodyPr/>
          <a:lstStyle>
            <a:lvl1pPr algn="l">
              <a:defRPr/>
            </a:lvl1pPr>
          </a:lstStyle>
          <a:p>
            <a:r>
              <a:rPr lang="en-US"/>
              <a:t>Click to edit Master title style</a:t>
            </a:r>
            <a:endParaRPr lang="en-GB"/>
          </a:p>
        </p:txBody>
      </p:sp>
      <p:sp>
        <p:nvSpPr>
          <p:cNvPr id="3" name="Subtitle 2"/>
          <p:cNvSpPr>
            <a:spLocks noGrp="1"/>
          </p:cNvSpPr>
          <p:nvPr>
            <p:ph type="subTitle" idx="1" hasCustomPrompt="1"/>
          </p:nvPr>
        </p:nvSpPr>
        <p:spPr>
          <a:xfrm>
            <a:off x="1371600" y="3886200"/>
            <a:ext cx="6400800" cy="1752600"/>
          </a:xfrm>
        </p:spPr>
        <p:txBody>
          <a:bodyPr/>
          <a:lstStyle>
            <a:lvl1pPr marL="0" indent="0" algn="l">
              <a:buNone/>
              <a:defRPr lang="en-GB" sz="1800" b="0" baseline="0" smtClean="0">
                <a:solidFill>
                  <a:schemeClr val="tx1"/>
                </a:solidFill>
                <a:latin typeface="Helvetica" panose="020B0604020202020204" pitchFamily="34" charset="0"/>
                <a:cs typeface="Helvetica"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4000" b="1" dirty="0">
                <a:solidFill>
                  <a:schemeClr val="tx1"/>
                </a:solidFill>
                <a:latin typeface="Arial Black" pitchFamily="34" charset="0"/>
                <a:cs typeface="Aharoni" pitchFamily="2" charset="-79"/>
              </a:rPr>
              <a:t>Title</a:t>
            </a:r>
          </a:p>
          <a:p>
            <a:endParaRPr lang="en-GB" sz="3200" b="0" dirty="0">
              <a:solidFill>
                <a:schemeClr val="tx1"/>
              </a:solidFill>
              <a:latin typeface="+mj-lt"/>
              <a:cs typeface="Aharoni" pitchFamily="2" charset="-79"/>
            </a:endParaRPr>
          </a:p>
          <a:p>
            <a:r>
              <a:rPr lang="en-GB" sz="2800" b="0" dirty="0">
                <a:solidFill>
                  <a:schemeClr val="tx1"/>
                </a:solidFill>
                <a:latin typeface="+mj-lt"/>
                <a:cs typeface="Aharoni" pitchFamily="2" charset="-79"/>
              </a:rPr>
              <a:t>Date</a:t>
            </a:r>
            <a:endParaRPr lang="en-GB" sz="1600" b="1" dirty="0">
              <a:solidFill>
                <a:schemeClr val="tx1"/>
              </a:solidFill>
              <a:latin typeface="Arial Black" pitchFamily="34" charset="0"/>
              <a:cs typeface="Aharoni" pitchFamily="2" charset="-79"/>
            </a:endParaRPr>
          </a:p>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B646BB64-A25B-4D0D-B185-07924CF32C04}" type="datetimeFigureOut">
              <a:rPr lang="en-GB" smtClean="0"/>
              <a:t>03/05/2023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E6654C6-00CA-499B-845B-9713B653720D}" type="slidenum">
              <a:rPr lang="en-GB" smtClean="0"/>
              <a:t>‹#›</a:t>
            </a:fld>
            <a:endParaRPr lang="en-GB" dirty="0"/>
          </a:p>
        </p:txBody>
      </p:sp>
      <p:sp>
        <p:nvSpPr>
          <p:cNvPr id="7" name="Rectangle 6"/>
          <p:cNvSpPr/>
          <p:nvPr userDrawn="1"/>
        </p:nvSpPr>
        <p:spPr>
          <a:xfrm>
            <a:off x="4736976" y="0"/>
            <a:ext cx="7865074" cy="3212976"/>
          </a:xfrm>
          <a:prstGeom prst="rect">
            <a:avLst/>
          </a:prstGeom>
          <a:solidFill>
            <a:schemeClr val="tx2">
              <a:lumMod val="60000"/>
              <a:lumOff val="40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200" b="1" dirty="0">
              <a:solidFill>
                <a:srgbClr val="0070C0"/>
              </a:solidFill>
              <a:latin typeface="Arial Black" pitchFamily="34" charset="0"/>
              <a:cs typeface="Aharoni" pitchFamily="2" charset="-79"/>
            </a:endParaRPr>
          </a:p>
        </p:txBody>
      </p:sp>
      <p:pic>
        <p:nvPicPr>
          <p:cNvPr id="8" name="Picture 3" descr="C:\Users\Susie\Pictures\Alport\Alports flyer Phot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587"/>
            <a:ext cx="4758339" cy="317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4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46BB64-A25B-4D0D-B185-07924CF32C04}" type="datetimeFigureOut">
              <a:rPr lang="en-GB" smtClean="0"/>
              <a:t>03/05/2023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E6654C6-00CA-499B-845B-9713B653720D}" type="slidenum">
              <a:rPr lang="en-GB" smtClean="0"/>
              <a:t>‹#›</a:t>
            </a:fld>
            <a:endParaRPr lang="en-GB" dirty="0"/>
          </a:p>
        </p:txBody>
      </p:sp>
    </p:spTree>
    <p:extLst>
      <p:ext uri="{BB962C8B-B14F-4D97-AF65-F5344CB8AC3E}">
        <p14:creationId xmlns:p14="http://schemas.microsoft.com/office/powerpoint/2010/main" val="929620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46BB64-A25B-4D0D-B185-07924CF32C04}" type="datetimeFigureOut">
              <a:rPr lang="en-GB" smtClean="0"/>
              <a:t>03/05/2023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E6654C6-00CA-499B-845B-9713B653720D}" type="slidenum">
              <a:rPr lang="en-GB" smtClean="0"/>
              <a:t>‹#›</a:t>
            </a:fld>
            <a:endParaRPr lang="en-GB" dirty="0"/>
          </a:p>
        </p:txBody>
      </p:sp>
    </p:spTree>
    <p:extLst>
      <p:ext uri="{BB962C8B-B14F-4D97-AF65-F5344CB8AC3E}">
        <p14:creationId xmlns:p14="http://schemas.microsoft.com/office/powerpoint/2010/main" val="476029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defRPr sz="2800" b="1">
                <a:solidFill>
                  <a:schemeClr val="tx2"/>
                </a:solidFill>
                <a:latin typeface="Helvetica" panose="020B0604020202020204" pitchFamily="34" charset="0"/>
                <a:cs typeface="Helvetica"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2277434" y="1600200"/>
            <a:ext cx="6409365" cy="4525963"/>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7308304" y="6356350"/>
            <a:ext cx="2133600" cy="365125"/>
          </a:xfrm>
        </p:spPr>
        <p:txBody>
          <a:bodyPr/>
          <a:lstStyle/>
          <a:p>
            <a:fld id="{B646BB64-A25B-4D0D-B185-07924CF32C04}" type="datetimeFigureOut">
              <a:rPr lang="en-GB" smtClean="0"/>
              <a:t>03/05/2023</a:t>
            </a:fld>
            <a:endParaRPr lang="en-GB" dirty="0"/>
          </a:p>
        </p:txBody>
      </p:sp>
      <p:sp>
        <p:nvSpPr>
          <p:cNvPr id="5" name="Footer Placeholder 4"/>
          <p:cNvSpPr>
            <a:spLocks noGrp="1"/>
          </p:cNvSpPr>
          <p:nvPr>
            <p:ph type="ftr" sz="quarter" idx="11"/>
          </p:nvPr>
        </p:nvSpPr>
        <p:spPr>
          <a:xfrm>
            <a:off x="524272" y="6356350"/>
            <a:ext cx="2895600" cy="365125"/>
          </a:xfrm>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8FC20C6-07C6-45D5-A55B-0C414C4AE440}" type="slidenum">
              <a:rPr lang="en-GB" smtClean="0"/>
              <a:t>‹#›</a:t>
            </a:fld>
            <a:endParaRPr lang="en-GB" dirty="0"/>
          </a:p>
        </p:txBody>
      </p:sp>
      <p:cxnSp>
        <p:nvCxnSpPr>
          <p:cNvPr id="10" name="Straight Connector 9"/>
          <p:cNvCxnSpPr/>
          <p:nvPr userDrawn="1"/>
        </p:nvCxnSpPr>
        <p:spPr>
          <a:xfrm>
            <a:off x="484688" y="1441748"/>
            <a:ext cx="81917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688" y="5457834"/>
            <a:ext cx="1639040" cy="779478"/>
          </a:xfrm>
          <a:prstGeom prst="rect">
            <a:avLst/>
          </a:prstGeom>
        </p:spPr>
      </p:pic>
    </p:spTree>
    <p:extLst>
      <p:ext uri="{BB962C8B-B14F-4D97-AF65-F5344CB8AC3E}">
        <p14:creationId xmlns:p14="http://schemas.microsoft.com/office/powerpoint/2010/main" val="4239316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46BB64-A25B-4D0D-B185-07924CF32C04}" type="datetimeFigureOut">
              <a:rPr lang="en-GB" smtClean="0"/>
              <a:t>03/05/2023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E6654C6-00CA-499B-845B-9713B653720D}" type="slidenum">
              <a:rPr lang="en-GB" smtClean="0"/>
              <a:t>‹#›</a:t>
            </a:fld>
            <a:endParaRPr lang="en-GB" dirty="0"/>
          </a:p>
        </p:txBody>
      </p:sp>
    </p:spTree>
    <p:extLst>
      <p:ext uri="{BB962C8B-B14F-4D97-AF65-F5344CB8AC3E}">
        <p14:creationId xmlns:p14="http://schemas.microsoft.com/office/powerpoint/2010/main" val="2051009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lvl1pPr>
              <a:defRPr lang="en-GB" sz="2800" b="1">
                <a:solidFill>
                  <a:schemeClr val="tx2"/>
                </a:solidFill>
                <a:latin typeface="Arial" pitchFamily="34" charset="0"/>
                <a:cs typeface="Arial" pitchFamily="34" charset="0"/>
              </a:defRPr>
            </a:lvl1pPr>
          </a:lstStyle>
          <a:p>
            <a:pPr lvl="0" algn="l"/>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646BB64-A25B-4D0D-B185-07924CF32C04}" type="datetimeFigureOut">
              <a:rPr lang="en-GB" smtClean="0"/>
              <a:t>03/05/2023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E6654C6-00CA-499B-845B-9713B653720D}" type="slidenum">
              <a:rPr lang="en-GB" smtClean="0"/>
              <a:t>‹#›</a:t>
            </a:fld>
            <a:endParaRPr lang="en-GB" dirty="0"/>
          </a:p>
        </p:txBody>
      </p:sp>
      <p:cxnSp>
        <p:nvCxnSpPr>
          <p:cNvPr id="8" name="Straight Connector 7"/>
          <p:cNvCxnSpPr/>
          <p:nvPr userDrawn="1"/>
        </p:nvCxnSpPr>
        <p:spPr>
          <a:xfrm>
            <a:off x="484688" y="1441748"/>
            <a:ext cx="8191768" cy="0"/>
          </a:xfrm>
          <a:prstGeom prst="line">
            <a:avLst/>
          </a:prstGeom>
          <a:ln w="412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56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46BB64-A25B-4D0D-B185-07924CF32C04}" type="datetimeFigureOut">
              <a:rPr lang="en-GB" smtClean="0"/>
              <a:t>03/05/2023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E6654C6-00CA-499B-845B-9713B653720D}" type="slidenum">
              <a:rPr lang="en-GB" smtClean="0"/>
              <a:t>‹#›</a:t>
            </a:fld>
            <a:endParaRPr lang="en-GB" dirty="0"/>
          </a:p>
        </p:txBody>
      </p:sp>
    </p:spTree>
    <p:extLst>
      <p:ext uri="{BB962C8B-B14F-4D97-AF65-F5344CB8AC3E}">
        <p14:creationId xmlns:p14="http://schemas.microsoft.com/office/powerpoint/2010/main" val="1505457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646BB64-A25B-4D0D-B185-07924CF32C04}" type="datetimeFigureOut">
              <a:rPr lang="en-GB" smtClean="0"/>
              <a:t>03/05/2023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E6654C6-00CA-499B-845B-9713B653720D}" type="slidenum">
              <a:rPr lang="en-GB" smtClean="0"/>
              <a:t>‹#›</a:t>
            </a:fld>
            <a:endParaRPr lang="en-GB" dirty="0"/>
          </a:p>
        </p:txBody>
      </p:sp>
    </p:spTree>
    <p:extLst>
      <p:ext uri="{BB962C8B-B14F-4D97-AF65-F5344CB8AC3E}">
        <p14:creationId xmlns:p14="http://schemas.microsoft.com/office/powerpoint/2010/main" val="1802616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46BB64-A25B-4D0D-B185-07924CF32C04}" type="datetimeFigureOut">
              <a:rPr lang="en-GB" smtClean="0"/>
              <a:t>03/05/2023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E6654C6-00CA-499B-845B-9713B653720D}" type="slidenum">
              <a:rPr lang="en-GB" smtClean="0"/>
              <a:t>‹#›</a:t>
            </a:fld>
            <a:endParaRPr lang="en-GB" dirty="0"/>
          </a:p>
        </p:txBody>
      </p:sp>
    </p:spTree>
    <p:extLst>
      <p:ext uri="{BB962C8B-B14F-4D97-AF65-F5344CB8AC3E}">
        <p14:creationId xmlns:p14="http://schemas.microsoft.com/office/powerpoint/2010/main" val="2085259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46BB64-A25B-4D0D-B185-07924CF32C04}" type="datetimeFigureOut">
              <a:rPr lang="en-GB" smtClean="0"/>
              <a:t>03/05/2023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E6654C6-00CA-499B-845B-9713B653720D}" type="slidenum">
              <a:rPr lang="en-GB" smtClean="0"/>
              <a:t>‹#›</a:t>
            </a:fld>
            <a:endParaRPr lang="en-GB" dirty="0"/>
          </a:p>
        </p:txBody>
      </p:sp>
    </p:spTree>
    <p:extLst>
      <p:ext uri="{BB962C8B-B14F-4D97-AF65-F5344CB8AC3E}">
        <p14:creationId xmlns:p14="http://schemas.microsoft.com/office/powerpoint/2010/main" val="794630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46BB64-A25B-4D0D-B185-07924CF32C04}" type="datetimeFigureOut">
              <a:rPr lang="en-GB" smtClean="0"/>
              <a:t>03/05/2023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E6654C6-00CA-499B-845B-9713B653720D}" type="slidenum">
              <a:rPr lang="en-GB" smtClean="0"/>
              <a:t>‹#›</a:t>
            </a:fld>
            <a:endParaRPr lang="en-GB" dirty="0"/>
          </a:p>
        </p:txBody>
      </p:sp>
    </p:spTree>
    <p:extLst>
      <p:ext uri="{BB962C8B-B14F-4D97-AF65-F5344CB8AC3E}">
        <p14:creationId xmlns:p14="http://schemas.microsoft.com/office/powerpoint/2010/main" val="230222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46BB64-A25B-4D0D-B185-07924CF32C04}" type="datetimeFigureOut">
              <a:rPr lang="en-GB" smtClean="0"/>
              <a:t>03/05/2023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654C6-00CA-499B-845B-9713B653720D}" type="slidenum">
              <a:rPr lang="en-GB" smtClean="0"/>
              <a:t>‹#›</a:t>
            </a:fld>
            <a:endParaRPr lang="en-GB" dirty="0"/>
          </a:p>
        </p:txBody>
      </p:sp>
    </p:spTree>
    <p:extLst>
      <p:ext uri="{BB962C8B-B14F-4D97-AF65-F5344CB8AC3E}">
        <p14:creationId xmlns:p14="http://schemas.microsoft.com/office/powerpoint/2010/main" val="798922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hyperlink" Target="https://youtu.be/QH8mDTmKaV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youtube.com/watch?v=QH8mDTmKaVU" TargetMode="Externa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jpeg"/><Relationship Id="rId12" Type="http://schemas.openxmlformats.org/officeDocument/2006/relationships/image" Target="../media/image22.jpeg"/><Relationship Id="rId17" Type="http://schemas.openxmlformats.org/officeDocument/2006/relationships/image" Target="../media/image26.jpeg"/><Relationship Id="rId2" Type="http://schemas.openxmlformats.org/officeDocument/2006/relationships/notesSlide" Target="../notesSlides/notesSlide5.xml"/><Relationship Id="rId16"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pn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jpe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5.jpe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76595" y="89198"/>
            <a:ext cx="4059901" cy="3051770"/>
          </a:xfrm>
        </p:spPr>
        <p:txBody>
          <a:bodyPr>
            <a:noAutofit/>
          </a:bodyPr>
          <a:lstStyle/>
          <a:p>
            <a:r>
              <a:rPr lang="en-GB" sz="3600" b="1" dirty="0">
                <a:latin typeface="Helvetica" panose="020B0604020202020204" pitchFamily="34" charset="0"/>
                <a:cs typeface="Helvetica" panose="020B0604020202020204" pitchFamily="34" charset="0"/>
              </a:rPr>
              <a:t>A </a:t>
            </a:r>
            <a:r>
              <a:rPr lang="en-GB" sz="3600" b="1" dirty="0">
                <a:solidFill>
                  <a:schemeClr val="accent6">
                    <a:lumMod val="75000"/>
                  </a:schemeClr>
                </a:solidFill>
                <a:latin typeface="Helvetica" panose="020B0604020202020204" pitchFamily="34" charset="0"/>
                <a:ea typeface="+mn-ea"/>
                <a:cs typeface="Helvetica" panose="020B0604020202020204" pitchFamily="34" charset="0"/>
              </a:rPr>
              <a:t>brighter</a:t>
            </a:r>
            <a:r>
              <a:rPr lang="en-GB" sz="3600" b="1" dirty="0">
                <a:latin typeface="Helvetica" panose="020B0604020202020204" pitchFamily="34" charset="0"/>
                <a:cs typeface="Helvetica" panose="020B0604020202020204" pitchFamily="34" charset="0"/>
              </a:rPr>
              <a:t> future for people </a:t>
            </a:r>
            <a:br>
              <a:rPr lang="en-GB" sz="3600" b="1" dirty="0">
                <a:latin typeface="Helvetica" panose="020B0604020202020204" pitchFamily="34" charset="0"/>
                <a:cs typeface="Helvetica" panose="020B0604020202020204" pitchFamily="34" charset="0"/>
              </a:rPr>
            </a:br>
            <a:r>
              <a:rPr lang="en-GB" sz="3600" b="1" dirty="0">
                <a:latin typeface="Helvetica" panose="020B0604020202020204" pitchFamily="34" charset="0"/>
                <a:cs typeface="Helvetica" panose="020B0604020202020204" pitchFamily="34" charset="0"/>
              </a:rPr>
              <a:t>living with </a:t>
            </a:r>
            <a:br>
              <a:rPr lang="en-GB" sz="3600" b="1" dirty="0">
                <a:latin typeface="Helvetica" panose="020B0604020202020204" pitchFamily="34" charset="0"/>
                <a:cs typeface="Helvetica" panose="020B0604020202020204" pitchFamily="34" charset="0"/>
              </a:rPr>
            </a:br>
            <a:r>
              <a:rPr lang="en-GB" sz="3600" b="1" dirty="0">
                <a:latin typeface="Helvetica" panose="020B0604020202020204" pitchFamily="34" charset="0"/>
                <a:cs typeface="Helvetica" panose="020B0604020202020204" pitchFamily="34" charset="0"/>
              </a:rPr>
              <a:t>Alport Syndrome </a:t>
            </a:r>
          </a:p>
        </p:txBody>
      </p:sp>
      <p:sp>
        <p:nvSpPr>
          <p:cNvPr id="3" name="Subtitle 2"/>
          <p:cNvSpPr>
            <a:spLocks noGrp="1"/>
          </p:cNvSpPr>
          <p:nvPr>
            <p:ph type="subTitle" idx="1"/>
          </p:nvPr>
        </p:nvSpPr>
        <p:spPr>
          <a:xfrm>
            <a:off x="4994176" y="3766376"/>
            <a:ext cx="7016824" cy="2686959"/>
          </a:xfrm>
        </p:spPr>
        <p:txBody>
          <a:bodyPr>
            <a:normAutofit fontScale="77500" lnSpcReduction="20000"/>
          </a:bodyPr>
          <a:lstStyle/>
          <a:p>
            <a:r>
              <a:rPr lang="en-GB" sz="3600" b="1" dirty="0">
                <a:latin typeface="Arial" pitchFamily="34" charset="0"/>
                <a:cs typeface="Arial" pitchFamily="34" charset="0"/>
              </a:rPr>
              <a:t>Running a </a:t>
            </a:r>
            <a:r>
              <a:rPr lang="en-GB" sz="3600" dirty="0">
                <a:latin typeface="Arial" pitchFamily="34" charset="0"/>
                <a:cs typeface="Arial" pitchFamily="34" charset="0"/>
              </a:rPr>
              <a:t>(patient-led) </a:t>
            </a:r>
            <a:br>
              <a:rPr lang="en-GB" sz="3600" dirty="0">
                <a:latin typeface="Arial" pitchFamily="34" charset="0"/>
                <a:cs typeface="Arial" pitchFamily="34" charset="0"/>
              </a:rPr>
            </a:br>
            <a:r>
              <a:rPr lang="en-GB" sz="3600" b="1" dirty="0">
                <a:latin typeface="Arial" pitchFamily="34" charset="0"/>
                <a:cs typeface="Arial" pitchFamily="34" charset="0"/>
              </a:rPr>
              <a:t>research </a:t>
            </a:r>
            <a:r>
              <a:rPr lang="en-GB" sz="3600" dirty="0">
                <a:latin typeface="Arial" pitchFamily="34" charset="0"/>
                <a:cs typeface="Arial" pitchFamily="34" charset="0"/>
              </a:rPr>
              <a:t>(meeting) </a:t>
            </a:r>
          </a:p>
          <a:p>
            <a:r>
              <a:rPr lang="en-GB" sz="3600" b="1" dirty="0">
                <a:latin typeface="Arial" pitchFamily="34" charset="0"/>
                <a:cs typeface="Arial" pitchFamily="34" charset="0"/>
              </a:rPr>
              <a:t>workshop</a:t>
            </a:r>
          </a:p>
          <a:p>
            <a:endParaRPr lang="en-GB" sz="2200" b="1" dirty="0">
              <a:latin typeface="Arial" pitchFamily="34" charset="0"/>
              <a:cs typeface="Arial" pitchFamily="34" charset="0"/>
            </a:endParaRPr>
          </a:p>
          <a:p>
            <a:r>
              <a:rPr lang="en-GB" sz="2200" b="1" dirty="0">
                <a:latin typeface="Arial" pitchFamily="34" charset="0"/>
                <a:cs typeface="Arial" pitchFamily="34" charset="0"/>
              </a:rPr>
              <a:t>Prepared for </a:t>
            </a:r>
            <a:r>
              <a:rPr lang="en-GB" sz="2200" b="1" dirty="0" err="1">
                <a:latin typeface="Arial" pitchFamily="34" charset="0"/>
                <a:cs typeface="Arial" pitchFamily="34" charset="0"/>
              </a:rPr>
              <a:t>RaDaR</a:t>
            </a:r>
            <a:r>
              <a:rPr lang="en-GB" sz="2200" b="1" dirty="0">
                <a:latin typeface="Arial" pitchFamily="34" charset="0"/>
                <a:cs typeface="Arial" pitchFamily="34" charset="0"/>
              </a:rPr>
              <a:t> workshop </a:t>
            </a:r>
          </a:p>
          <a:p>
            <a:r>
              <a:rPr lang="en-GB" sz="2200" b="1" dirty="0">
                <a:latin typeface="Arial" pitchFamily="34" charset="0"/>
                <a:cs typeface="Arial" pitchFamily="34" charset="0"/>
              </a:rPr>
              <a:t>28 April 2023</a:t>
            </a:r>
          </a:p>
          <a:p>
            <a:r>
              <a:rPr lang="en-GB" sz="2200" dirty="0">
                <a:latin typeface="Arial" pitchFamily="34" charset="0"/>
                <a:cs typeface="Arial" pitchFamily="34" charset="0"/>
              </a:rPr>
              <a:t>Susie Gear, Chief Executive, Alport UK</a:t>
            </a:r>
            <a:br>
              <a:rPr lang="en-GB" sz="2200" b="1" dirty="0">
                <a:latin typeface="Arial" pitchFamily="34" charset="0"/>
                <a:cs typeface="Arial" pitchFamily="34" charset="0"/>
              </a:rPr>
            </a:br>
            <a:endParaRPr lang="en-GB" sz="2200" dirty="0">
              <a:latin typeface="Arial" pitchFamily="34" charset="0"/>
              <a:cs typeface="Arial" pitchFamily="34" charset="0"/>
            </a:endParaRPr>
          </a:p>
          <a:p>
            <a:endParaRPr lang="en-GB" sz="2200" dirty="0">
              <a:latin typeface="Arial" pitchFamily="34" charset="0"/>
              <a:cs typeface="Arial" pitchFamily="34" charset="0"/>
            </a:endParaRPr>
          </a:p>
          <a:p>
            <a:endParaRPr lang="en-GB" sz="2200" dirty="0">
              <a:latin typeface="Arial" pitchFamily="34" charset="0"/>
              <a:cs typeface="Arial" pitchFamily="34" charset="0"/>
            </a:endParaRPr>
          </a:p>
          <a:p>
            <a:endParaRPr lang="en-GB" dirty="0">
              <a:latin typeface="Arial" pitchFamily="34" charset="0"/>
              <a:cs typeface="Arial"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3573016"/>
            <a:ext cx="3055516" cy="1408337"/>
          </a:xfrm>
          <a:prstGeom prst="rect">
            <a:avLst/>
          </a:prstGeom>
        </p:spPr>
      </p:pic>
      <p:pic>
        <p:nvPicPr>
          <p:cNvPr id="7" name="Picture 6" descr="A group of people posing for a photo&#10;&#10;Description automatically generated with medium confidence">
            <a:extLst>
              <a:ext uri="{FF2B5EF4-FFF2-40B4-BE49-F238E27FC236}">
                <a16:creationId xmlns:a16="http://schemas.microsoft.com/office/drawing/2014/main" id="{ADD24025-D3C4-FFA5-295A-CFA67CE0F2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062" r="7671"/>
          <a:stretch/>
        </p:blipFill>
        <p:spPr>
          <a:xfrm>
            <a:off x="0" y="1"/>
            <a:ext cx="4788024" cy="3212976"/>
          </a:xfrm>
          <a:prstGeom prst="rect">
            <a:avLst/>
          </a:prstGeom>
        </p:spPr>
      </p:pic>
    </p:spTree>
    <p:extLst>
      <p:ext uri="{BB962C8B-B14F-4D97-AF65-F5344CB8AC3E}">
        <p14:creationId xmlns:p14="http://schemas.microsoft.com/office/powerpoint/2010/main" val="2740348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
          <p:cNvSpPr txBox="1">
            <a:spLocks/>
          </p:cNvSpPr>
          <p:nvPr/>
        </p:nvSpPr>
        <p:spPr>
          <a:xfrm>
            <a:off x="683568" y="188640"/>
            <a:ext cx="734481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panose="020B0604020202020204" pitchFamily="34" charset="0"/>
                <a:ea typeface="+mn-ea"/>
                <a:cs typeface="Helvetica"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GB" sz="1400" b="1" dirty="0">
              <a:solidFill>
                <a:srgbClr val="FF0000"/>
              </a:solidFill>
            </a:endParaRPr>
          </a:p>
          <a:p>
            <a:pPr marL="0" indent="0">
              <a:buFont typeface="Arial" pitchFamily="34" charset="0"/>
              <a:buNone/>
            </a:pPr>
            <a:r>
              <a:rPr lang="en-GB" sz="2400" b="1" dirty="0"/>
              <a:t>Alport UK works in partnership with individuals, families, researchers, clinicians, pharma/biotech</a:t>
            </a:r>
            <a:endParaRPr lang="en-GB" sz="3800" b="1" dirty="0">
              <a:solidFill>
                <a:srgbClr val="FF0066"/>
              </a:solidFill>
            </a:endParaRPr>
          </a:p>
          <a:p>
            <a:pPr marL="0" indent="0">
              <a:buFont typeface="Arial" pitchFamily="34" charset="0"/>
              <a:buNone/>
            </a:pPr>
            <a:endParaRPr lang="en-GB" dirty="0"/>
          </a:p>
          <a:p>
            <a:endParaRPr lang="en-GB" dirty="0"/>
          </a:p>
          <a:p>
            <a:pPr marL="0" indent="0">
              <a:buFont typeface="Arial" pitchFamily="34" charset="0"/>
              <a:buNone/>
            </a:pPr>
            <a:endParaRPr lang="en-US" sz="2000" dirty="0">
              <a:ea typeface="ＭＳ Ｐゴシック" pitchFamily="34" charset="-128"/>
            </a:endParaRPr>
          </a:p>
        </p:txBody>
      </p:sp>
      <p:sp>
        <p:nvSpPr>
          <p:cNvPr id="20" name="Rectangle 19"/>
          <p:cNvSpPr/>
          <p:nvPr/>
        </p:nvSpPr>
        <p:spPr>
          <a:xfrm>
            <a:off x="323528" y="5229200"/>
            <a:ext cx="1872208"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1628800"/>
            <a:ext cx="857466"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Content Placeholder 2"/>
          <p:cNvSpPr>
            <a:spLocks noGrp="1"/>
          </p:cNvSpPr>
          <p:nvPr>
            <p:ph idx="1"/>
          </p:nvPr>
        </p:nvSpPr>
        <p:spPr>
          <a:xfrm>
            <a:off x="2483115" y="1464216"/>
            <a:ext cx="6409365" cy="4525963"/>
          </a:xfrm>
        </p:spPr>
        <p:txBody>
          <a:bodyPr>
            <a:normAutofit fontScale="92500" lnSpcReduction="20000"/>
          </a:bodyPr>
          <a:lstStyle/>
          <a:p>
            <a:pPr marL="0" indent="0">
              <a:buNone/>
            </a:pPr>
            <a:endParaRPr lang="en-GB" sz="1400" b="1" dirty="0">
              <a:solidFill>
                <a:srgbClr val="FF0000"/>
              </a:solidFill>
            </a:endParaRPr>
          </a:p>
          <a:p>
            <a:pPr marL="0" indent="0">
              <a:buNone/>
            </a:pPr>
            <a:r>
              <a:rPr lang="en-GB" sz="4400" b="1" dirty="0">
                <a:solidFill>
                  <a:srgbClr val="00B050"/>
                </a:solidFill>
              </a:rPr>
              <a:t>Support </a:t>
            </a:r>
            <a:endParaRPr lang="en-GB" sz="4400" b="1" dirty="0">
              <a:solidFill>
                <a:srgbClr val="FF0000"/>
              </a:solidFill>
            </a:endParaRPr>
          </a:p>
          <a:p>
            <a:pPr marL="0" indent="0">
              <a:buNone/>
            </a:pPr>
            <a:endParaRPr lang="en-GB" sz="3800" b="1" dirty="0">
              <a:solidFill>
                <a:srgbClr val="FF0066"/>
              </a:solidFill>
            </a:endParaRPr>
          </a:p>
          <a:p>
            <a:pPr marL="0" indent="0">
              <a:buNone/>
            </a:pPr>
            <a:r>
              <a:rPr lang="en-GB" sz="4400" b="1" dirty="0">
                <a:solidFill>
                  <a:srgbClr val="FF0066"/>
                </a:solidFill>
              </a:rPr>
              <a:t>Information</a:t>
            </a:r>
          </a:p>
          <a:p>
            <a:pPr marL="0" indent="0">
              <a:buNone/>
            </a:pPr>
            <a:endParaRPr lang="en-GB" sz="3000" b="1" dirty="0">
              <a:solidFill>
                <a:srgbClr val="00B050"/>
              </a:solidFill>
            </a:endParaRPr>
          </a:p>
          <a:p>
            <a:pPr marL="0" indent="0">
              <a:buNone/>
            </a:pPr>
            <a:r>
              <a:rPr lang="en-GB" sz="4400" b="1" dirty="0">
                <a:solidFill>
                  <a:srgbClr val="FF0000"/>
                </a:solidFill>
              </a:rPr>
              <a:t>Research  </a:t>
            </a:r>
            <a:endParaRPr lang="en-GB" sz="4400" b="1" dirty="0">
              <a:solidFill>
                <a:srgbClr val="00B050"/>
              </a:solidFill>
            </a:endParaRPr>
          </a:p>
          <a:p>
            <a:pPr marL="0" indent="0">
              <a:buNone/>
            </a:pPr>
            <a:endParaRPr lang="en-GB" sz="3500" b="1" dirty="0">
              <a:solidFill>
                <a:srgbClr val="7030A0"/>
              </a:solidFill>
            </a:endParaRPr>
          </a:p>
          <a:p>
            <a:pPr marL="0" indent="0">
              <a:buNone/>
            </a:pPr>
            <a:r>
              <a:rPr lang="en-GB" sz="4400" b="1" dirty="0">
                <a:solidFill>
                  <a:srgbClr val="7030A0"/>
                </a:solidFill>
              </a:rPr>
              <a:t>Collaboration</a:t>
            </a:r>
          </a:p>
          <a:p>
            <a:pPr marL="0" indent="0">
              <a:buNone/>
            </a:pPr>
            <a:endParaRPr lang="en-GB" dirty="0"/>
          </a:p>
          <a:p>
            <a:endParaRPr lang="en-GB" dirty="0"/>
          </a:p>
          <a:p>
            <a:pPr marL="0" indent="0">
              <a:buNone/>
            </a:pPr>
            <a:endParaRPr lang="en-US" sz="2000" dirty="0">
              <a:ea typeface="ＭＳ Ｐゴシック" pitchFamily="34" charset="-128"/>
            </a:endParaRPr>
          </a:p>
        </p:txBody>
      </p:sp>
      <p:sp>
        <p:nvSpPr>
          <p:cNvPr id="7" name="Content Placeholder 2">
            <a:extLst>
              <a:ext uri="{FF2B5EF4-FFF2-40B4-BE49-F238E27FC236}">
                <a16:creationId xmlns:a16="http://schemas.microsoft.com/office/drawing/2014/main" id="{B8D96219-923B-467B-A600-FC3BFF96DAA2}"/>
              </a:ext>
            </a:extLst>
          </p:cNvPr>
          <p:cNvSpPr txBox="1">
            <a:spLocks/>
          </p:cNvSpPr>
          <p:nvPr/>
        </p:nvSpPr>
        <p:spPr>
          <a:xfrm>
            <a:off x="2555776" y="5505925"/>
            <a:ext cx="8702334"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panose="020B0604020202020204" pitchFamily="34" charset="0"/>
                <a:ea typeface="+mn-ea"/>
                <a:cs typeface="Helvetica"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GB" sz="1400" b="1" dirty="0">
              <a:solidFill>
                <a:srgbClr val="FF0000"/>
              </a:solidFill>
            </a:endParaRPr>
          </a:p>
          <a:p>
            <a:pPr marL="0" indent="0">
              <a:buFont typeface="Arial" pitchFamily="34" charset="0"/>
              <a:buNone/>
            </a:pPr>
            <a:r>
              <a:rPr lang="en-GB" sz="2800" b="1" dirty="0"/>
              <a:t>Underpinned by fundraising</a:t>
            </a:r>
          </a:p>
          <a:p>
            <a:pPr marL="0" indent="0">
              <a:buFont typeface="Arial" pitchFamily="34" charset="0"/>
              <a:buNone/>
            </a:pPr>
            <a:endParaRPr lang="en-GB" sz="3800" b="1" dirty="0">
              <a:solidFill>
                <a:srgbClr val="FF0066"/>
              </a:solidFill>
            </a:endParaRPr>
          </a:p>
          <a:p>
            <a:pPr marL="0" indent="0">
              <a:buFont typeface="Arial" pitchFamily="34" charset="0"/>
              <a:buNone/>
            </a:pPr>
            <a:endParaRPr lang="en-GB" dirty="0"/>
          </a:p>
          <a:p>
            <a:endParaRPr lang="en-GB" dirty="0"/>
          </a:p>
          <a:p>
            <a:pPr marL="0" indent="0">
              <a:buFont typeface="Arial" pitchFamily="34" charset="0"/>
              <a:buNone/>
            </a:pPr>
            <a:endParaRPr lang="en-US" sz="2000" dirty="0">
              <a:ea typeface="ＭＳ Ｐゴシック" pitchFamily="34" charset="-128"/>
            </a:endParaRPr>
          </a:p>
        </p:txBody>
      </p:sp>
      <p:pic>
        <p:nvPicPr>
          <p:cNvPr id="10" name="Picture 2">
            <a:extLst>
              <a:ext uri="{FF2B5EF4-FFF2-40B4-BE49-F238E27FC236}">
                <a16:creationId xmlns:a16="http://schemas.microsoft.com/office/drawing/2014/main" id="{7AF846B6-38F2-4B6B-947E-27A32900D40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6280"/>
          <a:stretch/>
        </p:blipFill>
        <p:spPr bwMode="auto">
          <a:xfrm>
            <a:off x="1325010" y="3753550"/>
            <a:ext cx="857466" cy="973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a:extLst>
              <a:ext uri="{FF2B5EF4-FFF2-40B4-BE49-F238E27FC236}">
                <a16:creationId xmlns:a16="http://schemas.microsoft.com/office/drawing/2014/main" id="{73D60642-DD67-435F-ACBD-145AAB709FF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b="26280"/>
          <a:stretch/>
        </p:blipFill>
        <p:spPr bwMode="auto">
          <a:xfrm>
            <a:off x="1331640" y="1509598"/>
            <a:ext cx="857466" cy="973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a:extLst>
              <a:ext uri="{FF2B5EF4-FFF2-40B4-BE49-F238E27FC236}">
                <a16:creationId xmlns:a16="http://schemas.microsoft.com/office/drawing/2014/main" id="{623C9B6B-28D2-4854-8D8C-847A3BADC6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524" r="16657"/>
          <a:stretch/>
        </p:blipFill>
        <p:spPr>
          <a:xfrm>
            <a:off x="6829568" y="1759388"/>
            <a:ext cx="1838182" cy="1683045"/>
          </a:xfrm>
          <a:prstGeom prst="rect">
            <a:avLst/>
          </a:prstGeom>
        </p:spPr>
      </p:pic>
      <p:pic>
        <p:nvPicPr>
          <p:cNvPr id="12" name="Picture 11">
            <a:extLst>
              <a:ext uri="{FF2B5EF4-FFF2-40B4-BE49-F238E27FC236}">
                <a16:creationId xmlns:a16="http://schemas.microsoft.com/office/drawing/2014/main" id="{8CCB00AC-7F18-40AC-97A1-CFF1CA2D3D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688" y="5805264"/>
            <a:ext cx="1639040" cy="779478"/>
          </a:xfrm>
          <a:prstGeom prst="rect">
            <a:avLst/>
          </a:prstGeom>
        </p:spPr>
      </p:pic>
    </p:spTree>
    <p:extLst>
      <p:ext uri="{BB962C8B-B14F-4D97-AF65-F5344CB8AC3E}">
        <p14:creationId xmlns:p14="http://schemas.microsoft.com/office/powerpoint/2010/main" val="3894986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
          <p:cNvSpPr txBox="1">
            <a:spLocks/>
          </p:cNvSpPr>
          <p:nvPr/>
        </p:nvSpPr>
        <p:spPr>
          <a:xfrm>
            <a:off x="683568" y="188641"/>
            <a:ext cx="7272808" cy="115212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panose="020B0604020202020204" pitchFamily="34" charset="0"/>
                <a:ea typeface="+mn-ea"/>
                <a:cs typeface="Helvetica"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GB" sz="1400" b="1" dirty="0">
              <a:solidFill>
                <a:srgbClr val="FF0000"/>
              </a:solidFill>
            </a:endParaRPr>
          </a:p>
          <a:p>
            <a:pPr marL="0" indent="0">
              <a:buNone/>
            </a:pPr>
            <a:r>
              <a:rPr lang="en-GB" sz="2400" b="1" dirty="0"/>
              <a:t>Click video below: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https://youtu.be/QH8mDTmKaVU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itchFamily="34" charset="0"/>
              <a:buNone/>
            </a:pPr>
            <a:r>
              <a:rPr lang="en-GB" sz="2400" b="1" dirty="0"/>
              <a:t> </a:t>
            </a:r>
            <a:endParaRPr lang="en-GB" sz="3800" b="1" dirty="0">
              <a:solidFill>
                <a:srgbClr val="FF0066"/>
              </a:solidFill>
            </a:endParaRPr>
          </a:p>
          <a:p>
            <a:pPr marL="0" indent="0">
              <a:buFont typeface="Arial" pitchFamily="34" charset="0"/>
              <a:buNone/>
            </a:pPr>
            <a:endParaRPr lang="en-GB" dirty="0"/>
          </a:p>
          <a:p>
            <a:endParaRPr lang="en-GB" dirty="0"/>
          </a:p>
          <a:p>
            <a:pPr marL="0" indent="0">
              <a:buFont typeface="Arial" pitchFamily="34" charset="0"/>
              <a:buNone/>
            </a:pPr>
            <a:endParaRPr lang="en-US" sz="2000" dirty="0">
              <a:ea typeface="ＭＳ Ｐゴシック" pitchFamily="34" charset="-128"/>
            </a:endParaRPr>
          </a:p>
        </p:txBody>
      </p:sp>
      <p:sp>
        <p:nvSpPr>
          <p:cNvPr id="20" name="Rectangle 19"/>
          <p:cNvSpPr/>
          <p:nvPr/>
        </p:nvSpPr>
        <p:spPr>
          <a:xfrm>
            <a:off x="323528" y="5229200"/>
            <a:ext cx="1872208"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8CCB00AC-7F18-40AC-97A1-CFF1CA2D3D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688" y="5805264"/>
            <a:ext cx="1639040" cy="779478"/>
          </a:xfrm>
          <a:prstGeom prst="rect">
            <a:avLst/>
          </a:prstGeom>
        </p:spPr>
      </p:pic>
      <p:pic>
        <p:nvPicPr>
          <p:cNvPr id="6" name="Picture 5">
            <a:hlinkClick r:id="rId5"/>
            <a:extLst>
              <a:ext uri="{FF2B5EF4-FFF2-40B4-BE49-F238E27FC236}">
                <a16:creationId xmlns:a16="http://schemas.microsoft.com/office/drawing/2014/main" id="{A216E8C1-C6B1-0760-F646-8EC490452E6E}"/>
              </a:ext>
            </a:extLst>
          </p:cNvPr>
          <p:cNvPicPr>
            <a:picLocks noChangeAspect="1"/>
          </p:cNvPicPr>
          <p:nvPr/>
        </p:nvPicPr>
        <p:blipFill>
          <a:blip r:embed="rId6"/>
          <a:stretch>
            <a:fillRect/>
          </a:stretch>
        </p:blipFill>
        <p:spPr>
          <a:xfrm>
            <a:off x="1279356" y="1619157"/>
            <a:ext cx="6585288" cy="3619686"/>
          </a:xfrm>
          <a:prstGeom prst="rect">
            <a:avLst/>
          </a:prstGeom>
        </p:spPr>
      </p:pic>
    </p:spTree>
    <p:extLst>
      <p:ext uri="{BB962C8B-B14F-4D97-AF65-F5344CB8AC3E}">
        <p14:creationId xmlns:p14="http://schemas.microsoft.com/office/powerpoint/2010/main" val="220292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74D80-2DFE-4B3D-8C48-27327F186433}"/>
              </a:ext>
            </a:extLst>
          </p:cNvPr>
          <p:cNvSpPr>
            <a:spLocks noGrp="1"/>
          </p:cNvSpPr>
          <p:nvPr>
            <p:ph type="title"/>
          </p:nvPr>
        </p:nvSpPr>
        <p:spPr>
          <a:xfrm>
            <a:off x="457200" y="485800"/>
            <a:ext cx="8229600" cy="1143000"/>
          </a:xfrm>
        </p:spPr>
        <p:txBody>
          <a:bodyPr/>
          <a:lstStyle/>
          <a:p>
            <a:pPr algn="l"/>
            <a:r>
              <a:rPr lang="en-GB" sz="4000" dirty="0">
                <a:solidFill>
                  <a:srgbClr val="FF0000"/>
                </a:solidFill>
                <a:latin typeface="Helvetica" panose="020B0604020202020204" pitchFamily="34" charset="0"/>
                <a:ea typeface="+mn-ea"/>
                <a:cs typeface="Helvetica" panose="020B0604020202020204" pitchFamily="34" charset="0"/>
              </a:rPr>
              <a:t>	  Research</a:t>
            </a:r>
            <a:br>
              <a:rPr lang="en-GB" sz="4100" dirty="0">
                <a:solidFill>
                  <a:srgbClr val="FF0000"/>
                </a:solidFill>
                <a:latin typeface="Helvetica" panose="020B0604020202020204" pitchFamily="34" charset="0"/>
                <a:ea typeface="+mn-ea"/>
                <a:cs typeface="Helvetica" panose="020B0604020202020204" pitchFamily="34" charset="0"/>
              </a:rPr>
            </a:br>
            <a:endParaRPr lang="en-US" sz="4100" dirty="0">
              <a:solidFill>
                <a:srgbClr val="FF0000"/>
              </a:solidFill>
              <a:latin typeface="Helvetica" panose="020B0604020202020204" pitchFamily="34" charset="0"/>
              <a:ea typeface="+mn-ea"/>
              <a:cs typeface="Helvetica" panose="020B0604020202020204" pitchFamily="34" charset="0"/>
            </a:endParaRPr>
          </a:p>
        </p:txBody>
      </p:sp>
      <p:sp>
        <p:nvSpPr>
          <p:cNvPr id="4" name="Content Placeholder 3">
            <a:extLst>
              <a:ext uri="{FF2B5EF4-FFF2-40B4-BE49-F238E27FC236}">
                <a16:creationId xmlns:a16="http://schemas.microsoft.com/office/drawing/2014/main" id="{91438899-9786-477E-9206-DC33F52D30E6}"/>
              </a:ext>
            </a:extLst>
          </p:cNvPr>
          <p:cNvSpPr>
            <a:spLocks noGrp="1"/>
          </p:cNvSpPr>
          <p:nvPr>
            <p:ph sz="half" idx="2"/>
          </p:nvPr>
        </p:nvSpPr>
        <p:spPr>
          <a:xfrm>
            <a:off x="4648200" y="1600200"/>
            <a:ext cx="4532312" cy="5573216"/>
          </a:xfrm>
        </p:spPr>
        <p:txBody>
          <a:bodyPr>
            <a:normAutofit/>
          </a:bodyPr>
          <a:lstStyle/>
          <a:p>
            <a:r>
              <a:rPr lang="en-GB" sz="1800" b="1" dirty="0"/>
              <a:t>ACE inhibitors and Flozins</a:t>
            </a:r>
          </a:p>
          <a:p>
            <a:r>
              <a:rPr lang="en-GB" sz="1800" b="1" dirty="0"/>
              <a:t>Three drugs in clinical trials </a:t>
            </a:r>
          </a:p>
          <a:p>
            <a:r>
              <a:rPr lang="en-GB" sz="1800" b="1" dirty="0"/>
              <a:t>6 International workshops and </a:t>
            </a:r>
            <a:br>
              <a:rPr lang="en-GB" sz="1800" b="1" dirty="0"/>
            </a:br>
            <a:r>
              <a:rPr lang="en-GB" sz="1800" b="1" dirty="0"/>
              <a:t>26 online workshops</a:t>
            </a:r>
          </a:p>
          <a:p>
            <a:r>
              <a:rPr lang="en-GB" sz="1800" b="1" dirty="0"/>
              <a:t>£2.5m funding for Alport research hub and seed funding for new ideas  </a:t>
            </a:r>
          </a:p>
          <a:p>
            <a:r>
              <a:rPr lang="en-GB" sz="1800" b="1" dirty="0"/>
              <a:t>Vibrant international research community </a:t>
            </a:r>
          </a:p>
          <a:p>
            <a:r>
              <a:rPr lang="en-GB" sz="1800" b="1" dirty="0"/>
              <a:t>Patient registries</a:t>
            </a:r>
          </a:p>
          <a:p>
            <a:pPr marL="0" indent="0">
              <a:buNone/>
            </a:pPr>
            <a:endParaRPr lang="en-GB" sz="1800" b="1" dirty="0"/>
          </a:p>
        </p:txBody>
      </p:sp>
      <p:pic>
        <p:nvPicPr>
          <p:cNvPr id="5" name="Picture 2">
            <a:extLst>
              <a:ext uri="{FF2B5EF4-FFF2-40B4-BE49-F238E27FC236}">
                <a16:creationId xmlns:a16="http://schemas.microsoft.com/office/drawing/2014/main" id="{89DB7AAC-E9CA-4DF4-8B11-42D09941409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9158"/>
          <a:stretch/>
        </p:blipFill>
        <p:spPr bwMode="auto">
          <a:xfrm>
            <a:off x="440706" y="332656"/>
            <a:ext cx="898824" cy="896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extLst>
              <a:ext uri="{FF2B5EF4-FFF2-40B4-BE49-F238E27FC236}">
                <a16:creationId xmlns:a16="http://schemas.microsoft.com/office/drawing/2014/main" id="{CD682D43-69E2-459C-928C-6EFCF7B9748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6280"/>
          <a:stretch/>
        </p:blipFill>
        <p:spPr bwMode="auto">
          <a:xfrm>
            <a:off x="-396552" y="5023203"/>
            <a:ext cx="2376264" cy="2697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Content Placeholder 7">
            <a:extLst>
              <a:ext uri="{FF2B5EF4-FFF2-40B4-BE49-F238E27FC236}">
                <a16:creationId xmlns:a16="http://schemas.microsoft.com/office/drawing/2014/main" id="{D22DA8B9-8059-4EAF-820B-AC15E1626F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3" y="4509120"/>
            <a:ext cx="3348691" cy="2232248"/>
          </a:xfrm>
          <a:prstGeom prst="rect">
            <a:avLst/>
          </a:prstGeom>
        </p:spPr>
      </p:pic>
      <p:pic>
        <p:nvPicPr>
          <p:cNvPr id="11" name="Picture 10">
            <a:extLst>
              <a:ext uri="{FF2B5EF4-FFF2-40B4-BE49-F238E27FC236}">
                <a16:creationId xmlns:a16="http://schemas.microsoft.com/office/drawing/2014/main" id="{49112374-021D-4069-B24A-13A680E08E5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5967"/>
          <a:stretch/>
        </p:blipFill>
        <p:spPr>
          <a:xfrm>
            <a:off x="288800" y="1610794"/>
            <a:ext cx="2338984" cy="2106237"/>
          </a:xfrm>
          <a:prstGeom prst="rect">
            <a:avLst/>
          </a:prstGeom>
        </p:spPr>
      </p:pic>
      <p:pic>
        <p:nvPicPr>
          <p:cNvPr id="14" name="Picture 13">
            <a:extLst>
              <a:ext uri="{FF2B5EF4-FFF2-40B4-BE49-F238E27FC236}">
                <a16:creationId xmlns:a16="http://schemas.microsoft.com/office/drawing/2014/main" id="{46B7440D-AE72-4D75-8681-3D7201027FE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678" r="27016" b="24378"/>
          <a:stretch/>
        </p:blipFill>
        <p:spPr>
          <a:xfrm>
            <a:off x="2767608" y="1609478"/>
            <a:ext cx="1828878" cy="1680051"/>
          </a:xfrm>
          <a:prstGeom prst="rect">
            <a:avLst/>
          </a:prstGeom>
        </p:spPr>
      </p:pic>
      <p:pic>
        <p:nvPicPr>
          <p:cNvPr id="15" name="Picture 14">
            <a:extLst>
              <a:ext uri="{FF2B5EF4-FFF2-40B4-BE49-F238E27FC236}">
                <a16:creationId xmlns:a16="http://schemas.microsoft.com/office/drawing/2014/main" id="{407E5CD4-90A4-4AEB-945D-3D1679FA92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9522" r="29528"/>
          <a:stretch/>
        </p:blipFill>
        <p:spPr>
          <a:xfrm>
            <a:off x="2762810" y="3437088"/>
            <a:ext cx="1828878" cy="2512192"/>
          </a:xfrm>
          <a:prstGeom prst="rect">
            <a:avLst/>
          </a:prstGeom>
        </p:spPr>
      </p:pic>
    </p:spTree>
    <p:extLst>
      <p:ext uri="{BB962C8B-B14F-4D97-AF65-F5344CB8AC3E}">
        <p14:creationId xmlns:p14="http://schemas.microsoft.com/office/powerpoint/2010/main" val="1309341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47698862-A94C-4A8A-B65A-9C4E7EF148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127" r="13873"/>
          <a:stretch/>
        </p:blipFill>
        <p:spPr>
          <a:xfrm>
            <a:off x="-540568" y="5445223"/>
            <a:ext cx="3485707" cy="1531459"/>
          </a:xfrm>
          <a:prstGeom prst="rect">
            <a:avLst/>
          </a:prstGeom>
        </p:spPr>
      </p:pic>
      <p:sp>
        <p:nvSpPr>
          <p:cNvPr id="24" name="Content Placeholder 2">
            <a:extLst>
              <a:ext uri="{FF2B5EF4-FFF2-40B4-BE49-F238E27FC236}">
                <a16:creationId xmlns:a16="http://schemas.microsoft.com/office/drawing/2014/main" id="{EAD30C4B-4F6E-462B-ACAA-59B51D44BA3A}"/>
              </a:ext>
            </a:extLst>
          </p:cNvPr>
          <p:cNvSpPr>
            <a:spLocks noGrp="1"/>
          </p:cNvSpPr>
          <p:nvPr>
            <p:ph idx="1"/>
          </p:nvPr>
        </p:nvSpPr>
        <p:spPr>
          <a:xfrm>
            <a:off x="1691027" y="-3041179"/>
            <a:ext cx="6409365" cy="4525963"/>
          </a:xfrm>
        </p:spPr>
        <p:txBody>
          <a:bodyPr>
            <a:normAutofit fontScale="92500" lnSpcReduction="20000"/>
          </a:bodyPr>
          <a:lstStyle/>
          <a:p>
            <a:pPr marL="0" indent="0">
              <a:buNone/>
            </a:pPr>
            <a:endParaRPr lang="en-GB" sz="1400" b="1" dirty="0">
              <a:solidFill>
                <a:srgbClr val="FF0000"/>
              </a:solidFill>
            </a:endParaRPr>
          </a:p>
          <a:p>
            <a:pPr marL="0" indent="0">
              <a:buNone/>
            </a:pPr>
            <a:r>
              <a:rPr lang="en-GB" sz="4400" b="1" dirty="0">
                <a:solidFill>
                  <a:srgbClr val="00B050"/>
                </a:solidFill>
              </a:rPr>
              <a:t>Support </a:t>
            </a:r>
            <a:endParaRPr lang="en-GB" sz="4400" b="1" dirty="0">
              <a:solidFill>
                <a:srgbClr val="FF0000"/>
              </a:solidFill>
            </a:endParaRPr>
          </a:p>
          <a:p>
            <a:pPr marL="0" indent="0">
              <a:buNone/>
            </a:pPr>
            <a:endParaRPr lang="en-GB" sz="3800" b="1" dirty="0">
              <a:solidFill>
                <a:srgbClr val="FF0066"/>
              </a:solidFill>
            </a:endParaRPr>
          </a:p>
          <a:p>
            <a:pPr marL="0" indent="0">
              <a:buNone/>
            </a:pPr>
            <a:r>
              <a:rPr lang="en-GB" sz="4400" b="1" dirty="0">
                <a:solidFill>
                  <a:srgbClr val="FF0066"/>
                </a:solidFill>
              </a:rPr>
              <a:t>Information</a:t>
            </a:r>
          </a:p>
          <a:p>
            <a:pPr marL="0" indent="0">
              <a:buNone/>
            </a:pPr>
            <a:endParaRPr lang="en-GB" sz="3000" b="1" dirty="0">
              <a:solidFill>
                <a:srgbClr val="00B050"/>
              </a:solidFill>
            </a:endParaRPr>
          </a:p>
          <a:p>
            <a:pPr marL="0" indent="0">
              <a:buNone/>
            </a:pPr>
            <a:r>
              <a:rPr lang="en-GB" sz="4400" b="1" dirty="0">
                <a:solidFill>
                  <a:srgbClr val="FF0000"/>
                </a:solidFill>
              </a:rPr>
              <a:t>Research  </a:t>
            </a:r>
            <a:endParaRPr lang="en-GB" sz="4400" b="1" dirty="0">
              <a:solidFill>
                <a:srgbClr val="00B050"/>
              </a:solidFill>
            </a:endParaRPr>
          </a:p>
          <a:p>
            <a:pPr marL="0" indent="0">
              <a:buNone/>
            </a:pPr>
            <a:endParaRPr lang="en-GB" sz="3500" b="1" dirty="0">
              <a:solidFill>
                <a:srgbClr val="7030A0"/>
              </a:solidFill>
            </a:endParaRPr>
          </a:p>
          <a:p>
            <a:pPr marL="0" indent="0">
              <a:buNone/>
            </a:pPr>
            <a:r>
              <a:rPr lang="en-GB" sz="4400" b="1" dirty="0">
                <a:solidFill>
                  <a:srgbClr val="7030A0"/>
                </a:solidFill>
              </a:rPr>
              <a:t>Collaboration</a:t>
            </a:r>
          </a:p>
          <a:p>
            <a:pPr marL="0" indent="0">
              <a:buNone/>
            </a:pPr>
            <a:endParaRPr lang="en-GB" dirty="0"/>
          </a:p>
          <a:p>
            <a:endParaRPr lang="en-GB" dirty="0"/>
          </a:p>
          <a:p>
            <a:pPr marL="0" indent="0">
              <a:buNone/>
            </a:pPr>
            <a:endParaRPr lang="en-US" sz="2000" dirty="0">
              <a:ea typeface="ＭＳ Ｐゴシック" pitchFamily="34" charset="-128"/>
            </a:endParaRPr>
          </a:p>
        </p:txBody>
      </p:sp>
      <p:sp>
        <p:nvSpPr>
          <p:cNvPr id="30" name="Oval 29">
            <a:extLst>
              <a:ext uri="{FF2B5EF4-FFF2-40B4-BE49-F238E27FC236}">
                <a16:creationId xmlns:a16="http://schemas.microsoft.com/office/drawing/2014/main" id="{01B2AAE9-5226-40C0-A16D-D73C6962F0D3}"/>
              </a:ext>
            </a:extLst>
          </p:cNvPr>
          <p:cNvSpPr/>
          <p:nvPr/>
        </p:nvSpPr>
        <p:spPr>
          <a:xfrm>
            <a:off x="2063688" y="1591366"/>
            <a:ext cx="6900800" cy="5140243"/>
          </a:xfrm>
          <a:prstGeom prst="ellipse">
            <a:avLst/>
          </a:prstGeom>
          <a:solidFill>
            <a:srgbClr val="E7D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2C94BC73-2BAC-491E-A01B-F3FB8A6BC203}"/>
              </a:ext>
            </a:extLst>
          </p:cNvPr>
          <p:cNvSpPr/>
          <p:nvPr/>
        </p:nvSpPr>
        <p:spPr>
          <a:xfrm>
            <a:off x="1911288" y="1988840"/>
            <a:ext cx="6245599" cy="459036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p:cNvSpPr/>
          <p:nvPr/>
        </p:nvSpPr>
        <p:spPr>
          <a:xfrm>
            <a:off x="1758888" y="2204864"/>
            <a:ext cx="5592165" cy="422194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p:cNvSpPr/>
          <p:nvPr/>
        </p:nvSpPr>
        <p:spPr>
          <a:xfrm>
            <a:off x="508415" y="2276872"/>
            <a:ext cx="3011244" cy="288032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Content Placeholder 2"/>
          <p:cNvSpPr txBox="1">
            <a:spLocks/>
          </p:cNvSpPr>
          <p:nvPr/>
        </p:nvSpPr>
        <p:spPr>
          <a:xfrm>
            <a:off x="563932" y="2386010"/>
            <a:ext cx="1627736" cy="7486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600" b="1" dirty="0"/>
              <a:t>Across the UK</a:t>
            </a:r>
          </a:p>
        </p:txBody>
      </p:sp>
      <p:sp>
        <p:nvSpPr>
          <p:cNvPr id="12" name="Content Placeholder 2"/>
          <p:cNvSpPr txBox="1">
            <a:spLocks/>
          </p:cNvSpPr>
          <p:nvPr/>
        </p:nvSpPr>
        <p:spPr>
          <a:xfrm>
            <a:off x="3329083" y="2296926"/>
            <a:ext cx="2528876" cy="7486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600" b="1" dirty="0"/>
              <a:t>International partners</a:t>
            </a:r>
          </a:p>
        </p:txBody>
      </p:sp>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0478" r="18693"/>
          <a:stretch/>
        </p:blipFill>
        <p:spPr bwMode="auto">
          <a:xfrm>
            <a:off x="3699573" y="2703698"/>
            <a:ext cx="1551056" cy="598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7501" y="5158265"/>
            <a:ext cx="1478882" cy="45503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18979" y="3522443"/>
            <a:ext cx="731800" cy="942026"/>
          </a:xfrm>
          <a:prstGeom prst="rect">
            <a:avLst/>
          </a:prstGeom>
        </p:spPr>
      </p:pic>
      <p:pic>
        <p:nvPicPr>
          <p:cNvPr id="4"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42779"/>
          <a:stretch/>
        </p:blipFill>
        <p:spPr bwMode="auto">
          <a:xfrm>
            <a:off x="953054" y="2890850"/>
            <a:ext cx="2064972" cy="515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17089" y="5064617"/>
            <a:ext cx="1453548" cy="544224"/>
          </a:xfrm>
          <a:prstGeom prst="rect">
            <a:avLst/>
          </a:prstGeom>
        </p:spPr>
      </p:pic>
      <p:pic>
        <p:nvPicPr>
          <p:cNvPr id="1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73423" y="4216486"/>
            <a:ext cx="529257" cy="549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38788" y="3502085"/>
            <a:ext cx="1336891" cy="594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815814" y="4653136"/>
            <a:ext cx="2741660" cy="369332"/>
          </a:xfrm>
          <a:prstGeom prst="rect">
            <a:avLst/>
          </a:prstGeom>
        </p:spPr>
        <p:txBody>
          <a:bodyPr wrap="none">
            <a:spAutoFit/>
          </a:bodyPr>
          <a:lstStyle/>
          <a:p>
            <a:r>
              <a:rPr lang="en-US" dirty="0"/>
              <a:t>Alport Foundation of Australia</a:t>
            </a:r>
            <a:endParaRPr lang="en-GB" dirty="0"/>
          </a:p>
        </p:txBody>
      </p:sp>
      <p:pic>
        <p:nvPicPr>
          <p:cNvPr id="17" name="Picture 16">
            <a:extLst>
              <a:ext uri="{FF2B5EF4-FFF2-40B4-BE49-F238E27FC236}">
                <a16:creationId xmlns:a16="http://schemas.microsoft.com/office/drawing/2014/main" id="{237BC33A-450E-4637-AFA5-125B997EDF8C}"/>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1160114" y="4266093"/>
            <a:ext cx="1099860" cy="553072"/>
          </a:xfrm>
          <a:prstGeom prst="rect">
            <a:avLst/>
          </a:prstGeom>
        </p:spPr>
      </p:pic>
      <p:pic>
        <p:nvPicPr>
          <p:cNvPr id="19" name="Picture 18">
            <a:extLst>
              <a:ext uri="{FF2B5EF4-FFF2-40B4-BE49-F238E27FC236}">
                <a16:creationId xmlns:a16="http://schemas.microsoft.com/office/drawing/2014/main" id="{B76C7A7A-8A0E-4714-849D-23282C2588C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b="40446"/>
          <a:stretch/>
        </p:blipFill>
        <p:spPr>
          <a:xfrm>
            <a:off x="6236541" y="3966858"/>
            <a:ext cx="1244433" cy="518775"/>
          </a:xfrm>
          <a:prstGeom prst="rect">
            <a:avLst/>
          </a:prstGeom>
        </p:spPr>
      </p:pic>
      <p:pic>
        <p:nvPicPr>
          <p:cNvPr id="20" name="Picture 19">
            <a:extLst>
              <a:ext uri="{FF2B5EF4-FFF2-40B4-BE49-F238E27FC236}">
                <a16:creationId xmlns:a16="http://schemas.microsoft.com/office/drawing/2014/main" id="{E34C4BD6-DB3A-4452-B3DD-B9A1D4A6EB8E}"/>
              </a:ext>
            </a:extLst>
          </p:cNvPr>
          <p:cNvPicPr>
            <a:picLocks noChangeAspect="1"/>
          </p:cNvPicPr>
          <p:nvPr/>
        </p:nvPicPr>
        <p:blipFill>
          <a:blip r:embed="rId13"/>
          <a:stretch>
            <a:fillRect/>
          </a:stretch>
        </p:blipFill>
        <p:spPr>
          <a:xfrm>
            <a:off x="3942467" y="3656171"/>
            <a:ext cx="829205" cy="823109"/>
          </a:xfrm>
          <a:prstGeom prst="rect">
            <a:avLst/>
          </a:prstGeom>
        </p:spPr>
      </p:pic>
      <p:pic>
        <p:nvPicPr>
          <p:cNvPr id="21" name="Bild 2">
            <a:extLst>
              <a:ext uri="{FF2B5EF4-FFF2-40B4-BE49-F238E27FC236}">
                <a16:creationId xmlns:a16="http://schemas.microsoft.com/office/drawing/2014/main" id="{B435DE3A-6656-467E-892F-5F30C2E8D21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37038" y="5765261"/>
            <a:ext cx="1124704" cy="489045"/>
          </a:xfrm>
          <a:prstGeom prst="rect">
            <a:avLst/>
          </a:prstGeom>
          <a:noFill/>
          <a:extLst>
            <a:ext uri="{909E8E84-426E-40DD-AFC4-6F175D3DCCD1}">
              <a14:hiddenFill xmlns:a14="http://schemas.microsoft.com/office/drawing/2010/main">
                <a:solidFill>
                  <a:srgbClr val="FFFFFF"/>
                </a:solidFill>
              </a14:hiddenFill>
            </a:ext>
          </a:extLst>
        </p:spPr>
      </p:pic>
      <p:pic>
        <p:nvPicPr>
          <p:cNvPr id="22" name="Bild 13">
            <a:extLst>
              <a:ext uri="{FF2B5EF4-FFF2-40B4-BE49-F238E27FC236}">
                <a16:creationId xmlns:a16="http://schemas.microsoft.com/office/drawing/2014/main" id="{BC8056F3-3F6E-46E3-ABEC-2D587CB1B532}"/>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89726" y="5763467"/>
            <a:ext cx="1051112" cy="45318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78D7CFBE-5C09-4DF9-B91B-83BFFCEF819E}"/>
              </a:ext>
            </a:extLst>
          </p:cNvPr>
          <p:cNvSpPr/>
          <p:nvPr/>
        </p:nvSpPr>
        <p:spPr>
          <a:xfrm>
            <a:off x="5364088" y="2693737"/>
            <a:ext cx="1444626" cy="769441"/>
          </a:xfrm>
          <a:prstGeom prst="rect">
            <a:avLst/>
          </a:prstGeom>
        </p:spPr>
        <p:txBody>
          <a:bodyPr wrap="none">
            <a:spAutoFit/>
          </a:bodyPr>
          <a:lstStyle/>
          <a:p>
            <a:r>
              <a:rPr lang="en-US" sz="1400" dirty="0">
                <a:effectLst/>
                <a:latin typeface="Calibri" panose="020F0502020204030204" pitchFamily="34" charset="0"/>
                <a:ea typeface="Times New Roman" panose="02020603050405020304" pitchFamily="18" charset="0"/>
                <a:cs typeface="Times New Roman" panose="02020603050405020304" pitchFamily="18" charset="0"/>
              </a:rPr>
              <a:t>Nierpatiënten</a:t>
            </a:r>
            <a:br>
              <a:rPr lang="en-US" sz="1400"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Vereniging</a:t>
            </a:r>
            <a:br>
              <a:rPr lang="en-US" sz="1400"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Nederland (NVN</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GB" sz="1600" dirty="0"/>
          </a:p>
        </p:txBody>
      </p:sp>
      <p:pic>
        <p:nvPicPr>
          <p:cNvPr id="23" name="Picture 2">
            <a:extLst>
              <a:ext uri="{FF2B5EF4-FFF2-40B4-BE49-F238E27FC236}">
                <a16:creationId xmlns:a16="http://schemas.microsoft.com/office/drawing/2014/main" id="{45BCD4BE-5F6C-4C39-8444-D2B8A112B8B9}"/>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8398" t="76435" r="1"/>
          <a:stretch/>
        </p:blipFill>
        <p:spPr bwMode="auto">
          <a:xfrm>
            <a:off x="467544" y="260647"/>
            <a:ext cx="929474" cy="96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Content Placeholder 2">
            <a:extLst>
              <a:ext uri="{FF2B5EF4-FFF2-40B4-BE49-F238E27FC236}">
                <a16:creationId xmlns:a16="http://schemas.microsoft.com/office/drawing/2014/main" id="{9ED51DF6-6DDE-4B72-888D-D83FF3B529A2}"/>
              </a:ext>
            </a:extLst>
          </p:cNvPr>
          <p:cNvSpPr txBox="1">
            <a:spLocks/>
          </p:cNvSpPr>
          <p:nvPr/>
        </p:nvSpPr>
        <p:spPr>
          <a:xfrm>
            <a:off x="5015218" y="1686611"/>
            <a:ext cx="1627736" cy="7486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600" b="1" dirty="0"/>
              <a:t>Scientific community </a:t>
            </a:r>
          </a:p>
        </p:txBody>
      </p:sp>
      <p:sp>
        <p:nvSpPr>
          <p:cNvPr id="28" name="Content Placeholder 2">
            <a:extLst>
              <a:ext uri="{FF2B5EF4-FFF2-40B4-BE49-F238E27FC236}">
                <a16:creationId xmlns:a16="http://schemas.microsoft.com/office/drawing/2014/main" id="{0785AF5B-A570-4DC6-ADC2-4CCAE1D2916E}"/>
              </a:ext>
            </a:extLst>
          </p:cNvPr>
          <p:cNvSpPr txBox="1">
            <a:spLocks/>
          </p:cNvSpPr>
          <p:nvPr/>
        </p:nvSpPr>
        <p:spPr>
          <a:xfrm>
            <a:off x="7469112" y="2588059"/>
            <a:ext cx="1627736" cy="8235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600" b="1" dirty="0"/>
              <a:t>Industry partners</a:t>
            </a:r>
          </a:p>
        </p:txBody>
      </p:sp>
      <p:sp>
        <p:nvSpPr>
          <p:cNvPr id="31" name="Content Placeholder 2">
            <a:extLst>
              <a:ext uri="{FF2B5EF4-FFF2-40B4-BE49-F238E27FC236}">
                <a16:creationId xmlns:a16="http://schemas.microsoft.com/office/drawing/2014/main" id="{3FDEE034-9F87-42F4-8C72-29A0709B4D9A}"/>
              </a:ext>
            </a:extLst>
          </p:cNvPr>
          <p:cNvSpPr txBox="1">
            <a:spLocks/>
          </p:cNvSpPr>
          <p:nvPr/>
        </p:nvSpPr>
        <p:spPr>
          <a:xfrm>
            <a:off x="386300" y="1496948"/>
            <a:ext cx="3393612" cy="7486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000" b="1" dirty="0"/>
              <a:t>Facilitated by patients – where to start</a:t>
            </a:r>
          </a:p>
        </p:txBody>
      </p:sp>
      <p:cxnSp>
        <p:nvCxnSpPr>
          <p:cNvPr id="3" name="Straight Connector 2">
            <a:extLst>
              <a:ext uri="{FF2B5EF4-FFF2-40B4-BE49-F238E27FC236}">
                <a16:creationId xmlns:a16="http://schemas.microsoft.com/office/drawing/2014/main" id="{81D59FA4-4B8B-4343-81D9-0428C4E80665}"/>
              </a:ext>
            </a:extLst>
          </p:cNvPr>
          <p:cNvCxnSpPr>
            <a:cxnSpLocks/>
            <a:stCxn id="27" idx="3"/>
          </p:cNvCxnSpPr>
          <p:nvPr/>
        </p:nvCxnSpPr>
        <p:spPr>
          <a:xfrm flipV="1">
            <a:off x="6808714" y="2060848"/>
            <a:ext cx="1743086" cy="101761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12B4B3EB-1F65-42E8-9A3E-965CDFB718BC}"/>
              </a:ext>
            </a:extLst>
          </p:cNvPr>
          <p:cNvCxnSpPr>
            <a:cxnSpLocks/>
          </p:cNvCxnSpPr>
          <p:nvPr/>
        </p:nvCxnSpPr>
        <p:spPr>
          <a:xfrm flipV="1">
            <a:off x="7226601" y="3355783"/>
            <a:ext cx="1717716" cy="412338"/>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682E32E4-4E33-41D8-860F-7BE76F97F943}"/>
              </a:ext>
            </a:extLst>
          </p:cNvPr>
          <p:cNvCxnSpPr>
            <a:cxnSpLocks/>
          </p:cNvCxnSpPr>
          <p:nvPr/>
        </p:nvCxnSpPr>
        <p:spPr>
          <a:xfrm>
            <a:off x="7488554" y="4430211"/>
            <a:ext cx="1628334" cy="55422"/>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1CB98A7A-295D-4AF7-99D8-BBE38B6647E9}"/>
              </a:ext>
            </a:extLst>
          </p:cNvPr>
          <p:cNvCxnSpPr>
            <a:cxnSpLocks/>
          </p:cNvCxnSpPr>
          <p:nvPr/>
        </p:nvCxnSpPr>
        <p:spPr>
          <a:xfrm>
            <a:off x="7286225" y="5022468"/>
            <a:ext cx="1774464" cy="422756"/>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608E5FFF-6D8D-429A-ACEA-2C5D2C569953}"/>
              </a:ext>
            </a:extLst>
          </p:cNvPr>
          <p:cNvCxnSpPr>
            <a:cxnSpLocks/>
          </p:cNvCxnSpPr>
          <p:nvPr/>
        </p:nvCxnSpPr>
        <p:spPr>
          <a:xfrm>
            <a:off x="6901052" y="5659529"/>
            <a:ext cx="1700474" cy="655271"/>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2049A4D3-6F57-4C80-8D6A-1BA876F2F140}"/>
              </a:ext>
            </a:extLst>
          </p:cNvPr>
          <p:cNvCxnSpPr>
            <a:cxnSpLocks/>
          </p:cNvCxnSpPr>
          <p:nvPr/>
        </p:nvCxnSpPr>
        <p:spPr>
          <a:xfrm>
            <a:off x="6236541" y="6118099"/>
            <a:ext cx="1266912" cy="563252"/>
          </a:xfrm>
          <a:prstGeom prst="line">
            <a:avLst/>
          </a:prstGeom>
        </p:spPr>
        <p:style>
          <a:lnRef idx="1">
            <a:schemeClr val="dk1"/>
          </a:lnRef>
          <a:fillRef idx="0">
            <a:schemeClr val="dk1"/>
          </a:fillRef>
          <a:effectRef idx="0">
            <a:schemeClr val="dk1"/>
          </a:effectRef>
          <a:fontRef idx="minor">
            <a:schemeClr val="tx1"/>
          </a:fontRef>
        </p:style>
      </p:cxnSp>
      <p:pic>
        <p:nvPicPr>
          <p:cNvPr id="26" name="Picture 25">
            <a:extLst>
              <a:ext uri="{FF2B5EF4-FFF2-40B4-BE49-F238E27FC236}">
                <a16:creationId xmlns:a16="http://schemas.microsoft.com/office/drawing/2014/main" id="{39722DBB-BCED-4465-9E6A-9293B8DA4B6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405784" y="5081130"/>
            <a:ext cx="2126656" cy="895388"/>
          </a:xfrm>
          <a:prstGeom prst="rect">
            <a:avLst/>
          </a:prstGeom>
        </p:spPr>
      </p:pic>
      <p:cxnSp>
        <p:nvCxnSpPr>
          <p:cNvPr id="44" name="Straight Connector 43">
            <a:extLst>
              <a:ext uri="{FF2B5EF4-FFF2-40B4-BE49-F238E27FC236}">
                <a16:creationId xmlns:a16="http://schemas.microsoft.com/office/drawing/2014/main" id="{D2757CA1-2DB0-40AC-9F5C-9E66BA300717}"/>
              </a:ext>
            </a:extLst>
          </p:cNvPr>
          <p:cNvCxnSpPr>
            <a:cxnSpLocks/>
          </p:cNvCxnSpPr>
          <p:nvPr/>
        </p:nvCxnSpPr>
        <p:spPr>
          <a:xfrm flipV="1">
            <a:off x="6273725" y="1560419"/>
            <a:ext cx="1179248" cy="996693"/>
          </a:xfrm>
          <a:prstGeom prst="line">
            <a:avLst/>
          </a:prstGeom>
        </p:spPr>
        <p:style>
          <a:lnRef idx="1">
            <a:schemeClr val="dk1"/>
          </a:lnRef>
          <a:fillRef idx="0">
            <a:schemeClr val="dk1"/>
          </a:fillRef>
          <a:effectRef idx="0">
            <a:schemeClr val="dk1"/>
          </a:effectRef>
          <a:fontRef idx="minor">
            <a:schemeClr val="tx1"/>
          </a:fontRef>
        </p:style>
      </p:cxnSp>
      <p:sp>
        <p:nvSpPr>
          <p:cNvPr id="48" name="Rectangle 47">
            <a:extLst>
              <a:ext uri="{FF2B5EF4-FFF2-40B4-BE49-F238E27FC236}">
                <a16:creationId xmlns:a16="http://schemas.microsoft.com/office/drawing/2014/main" id="{EA5F125C-2AA8-4AA3-AE3F-223532C3F2FD}"/>
              </a:ext>
            </a:extLst>
          </p:cNvPr>
          <p:cNvSpPr/>
          <p:nvPr/>
        </p:nvSpPr>
        <p:spPr>
          <a:xfrm>
            <a:off x="7168183" y="3168715"/>
            <a:ext cx="569580" cy="369332"/>
          </a:xfrm>
          <a:prstGeom prst="rect">
            <a:avLst/>
          </a:prstGeom>
        </p:spPr>
        <p:txBody>
          <a:bodyPr wrap="none">
            <a:spAutoFit/>
          </a:bodyPr>
          <a:lstStyle/>
          <a:p>
            <a:r>
              <a:rPr lang="en-US" dirty="0"/>
              <a:t>Ears</a:t>
            </a:r>
            <a:endParaRPr lang="en-GB" dirty="0"/>
          </a:p>
        </p:txBody>
      </p:sp>
      <p:sp>
        <p:nvSpPr>
          <p:cNvPr id="49" name="Rectangle 48">
            <a:extLst>
              <a:ext uri="{FF2B5EF4-FFF2-40B4-BE49-F238E27FC236}">
                <a16:creationId xmlns:a16="http://schemas.microsoft.com/office/drawing/2014/main" id="{9851CC41-BEDE-4522-A559-E94B2C800DF5}"/>
              </a:ext>
            </a:extLst>
          </p:cNvPr>
          <p:cNvSpPr/>
          <p:nvPr/>
        </p:nvSpPr>
        <p:spPr>
          <a:xfrm>
            <a:off x="6443817" y="2493952"/>
            <a:ext cx="999376" cy="646331"/>
          </a:xfrm>
          <a:prstGeom prst="rect">
            <a:avLst/>
          </a:prstGeom>
        </p:spPr>
        <p:txBody>
          <a:bodyPr wrap="none">
            <a:spAutoFit/>
          </a:bodyPr>
          <a:lstStyle/>
          <a:p>
            <a:r>
              <a:rPr lang="en-US" dirty="0"/>
              <a:t>Genetics</a:t>
            </a:r>
          </a:p>
          <a:p>
            <a:endParaRPr lang="en-GB" dirty="0"/>
          </a:p>
        </p:txBody>
      </p:sp>
      <p:sp>
        <p:nvSpPr>
          <p:cNvPr id="50" name="Rectangle 49">
            <a:extLst>
              <a:ext uri="{FF2B5EF4-FFF2-40B4-BE49-F238E27FC236}">
                <a16:creationId xmlns:a16="http://schemas.microsoft.com/office/drawing/2014/main" id="{973E572F-5378-4706-BD9D-EB4530EE4B6C}"/>
              </a:ext>
            </a:extLst>
          </p:cNvPr>
          <p:cNvSpPr/>
          <p:nvPr/>
        </p:nvSpPr>
        <p:spPr>
          <a:xfrm>
            <a:off x="7385112" y="4541127"/>
            <a:ext cx="598049" cy="369332"/>
          </a:xfrm>
          <a:prstGeom prst="rect">
            <a:avLst/>
          </a:prstGeom>
        </p:spPr>
        <p:txBody>
          <a:bodyPr wrap="none">
            <a:spAutoFit/>
          </a:bodyPr>
          <a:lstStyle/>
          <a:p>
            <a:r>
              <a:rPr lang="en-US" dirty="0"/>
              <a:t>Eyes</a:t>
            </a:r>
            <a:endParaRPr lang="en-GB" dirty="0"/>
          </a:p>
        </p:txBody>
      </p:sp>
      <p:sp>
        <p:nvSpPr>
          <p:cNvPr id="51" name="Rectangle 50">
            <a:extLst>
              <a:ext uri="{FF2B5EF4-FFF2-40B4-BE49-F238E27FC236}">
                <a16:creationId xmlns:a16="http://schemas.microsoft.com/office/drawing/2014/main" id="{45E9882E-FDFB-4715-AB68-16F60B9F8337}"/>
              </a:ext>
            </a:extLst>
          </p:cNvPr>
          <p:cNvSpPr/>
          <p:nvPr/>
        </p:nvSpPr>
        <p:spPr>
          <a:xfrm>
            <a:off x="7480974" y="3908860"/>
            <a:ext cx="907236" cy="369332"/>
          </a:xfrm>
          <a:prstGeom prst="rect">
            <a:avLst/>
          </a:prstGeom>
        </p:spPr>
        <p:txBody>
          <a:bodyPr wrap="none">
            <a:spAutoFit/>
          </a:bodyPr>
          <a:lstStyle/>
          <a:p>
            <a:r>
              <a:rPr lang="en-US" dirty="0"/>
              <a:t>Kidneys</a:t>
            </a:r>
            <a:endParaRPr lang="en-GB" dirty="0"/>
          </a:p>
        </p:txBody>
      </p:sp>
    </p:spTree>
    <p:extLst>
      <p:ext uri="{BB962C8B-B14F-4D97-AF65-F5344CB8AC3E}">
        <p14:creationId xmlns:p14="http://schemas.microsoft.com/office/powerpoint/2010/main" val="3721503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D6B2F-4AC4-48A9-9879-143D3484D956}"/>
              </a:ext>
            </a:extLst>
          </p:cNvPr>
          <p:cNvSpPr>
            <a:spLocks noGrp="1"/>
          </p:cNvSpPr>
          <p:nvPr>
            <p:ph type="title"/>
          </p:nvPr>
        </p:nvSpPr>
        <p:spPr>
          <a:xfrm>
            <a:off x="457200" y="260648"/>
            <a:ext cx="8686800" cy="1143000"/>
          </a:xfrm>
        </p:spPr>
        <p:txBody>
          <a:bodyPr/>
          <a:lstStyle/>
          <a:p>
            <a:pPr algn="l"/>
            <a:r>
              <a:rPr lang="en-GB" sz="2400" dirty="0">
                <a:solidFill>
                  <a:schemeClr val="tx1"/>
                </a:solidFill>
              </a:rPr>
              <a:t>Transformational results - </a:t>
            </a:r>
            <a:r>
              <a:rPr lang="en-GB" sz="2400" dirty="0">
                <a:solidFill>
                  <a:srgbClr val="FF0000"/>
                </a:solidFill>
              </a:rPr>
              <a:t>a brighter future</a:t>
            </a:r>
            <a:endParaRPr lang="en-US" sz="2400" dirty="0">
              <a:solidFill>
                <a:srgbClr val="FF0000"/>
              </a:solidFill>
            </a:endParaRPr>
          </a:p>
        </p:txBody>
      </p:sp>
      <p:pic>
        <p:nvPicPr>
          <p:cNvPr id="6" name="Picture 5">
            <a:extLst>
              <a:ext uri="{FF2B5EF4-FFF2-40B4-BE49-F238E27FC236}">
                <a16:creationId xmlns:a16="http://schemas.microsoft.com/office/drawing/2014/main" id="{1A1C4096-5302-4191-B64E-AF6CAEEEF4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704"/>
          <a:stretch/>
        </p:blipFill>
        <p:spPr>
          <a:xfrm>
            <a:off x="490652" y="1700808"/>
            <a:ext cx="7321708" cy="3657136"/>
          </a:xfrm>
          <a:prstGeom prst="rect">
            <a:avLst/>
          </a:prstGeom>
        </p:spPr>
      </p:pic>
      <p:pic>
        <p:nvPicPr>
          <p:cNvPr id="7" name="Picture 6">
            <a:extLst>
              <a:ext uri="{FF2B5EF4-FFF2-40B4-BE49-F238E27FC236}">
                <a16:creationId xmlns:a16="http://schemas.microsoft.com/office/drawing/2014/main" id="{F0020CCD-10B5-4B1A-A8CE-BCF9893F10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688" y="5457834"/>
            <a:ext cx="1639040" cy="779478"/>
          </a:xfrm>
          <a:prstGeom prst="rect">
            <a:avLst/>
          </a:prstGeom>
        </p:spPr>
      </p:pic>
      <p:sp>
        <p:nvSpPr>
          <p:cNvPr id="3" name="Content Placeholder 2">
            <a:extLst>
              <a:ext uri="{FF2B5EF4-FFF2-40B4-BE49-F238E27FC236}">
                <a16:creationId xmlns:a16="http://schemas.microsoft.com/office/drawing/2014/main" id="{4E0789AA-B6EB-9B1F-00B9-B9DD8C06F5A3}"/>
              </a:ext>
            </a:extLst>
          </p:cNvPr>
          <p:cNvSpPr txBox="1">
            <a:spLocks/>
          </p:cNvSpPr>
          <p:nvPr/>
        </p:nvSpPr>
        <p:spPr>
          <a:xfrm>
            <a:off x="2915816" y="5655104"/>
            <a:ext cx="4104456" cy="7486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000" b="1" dirty="0"/>
              <a:t>The trick is how you do things, not what you do…</a:t>
            </a:r>
          </a:p>
        </p:txBody>
      </p:sp>
    </p:spTree>
    <p:extLst>
      <p:ext uri="{BB962C8B-B14F-4D97-AF65-F5344CB8AC3E}">
        <p14:creationId xmlns:p14="http://schemas.microsoft.com/office/powerpoint/2010/main" val="14321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2E68AF-0908-4177-B625-D99A418C61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98" r="1822"/>
          <a:stretch/>
        </p:blipFill>
        <p:spPr>
          <a:xfrm>
            <a:off x="3203848" y="4778702"/>
            <a:ext cx="5482952" cy="3186802"/>
          </a:xfrm>
          <a:prstGeom prst="rect">
            <a:avLst/>
          </a:prstGeom>
        </p:spPr>
      </p:pic>
      <p:sp>
        <p:nvSpPr>
          <p:cNvPr id="2" name="Title 1">
            <a:extLst>
              <a:ext uri="{FF2B5EF4-FFF2-40B4-BE49-F238E27FC236}">
                <a16:creationId xmlns:a16="http://schemas.microsoft.com/office/drawing/2014/main" id="{C5C74D80-2DFE-4B3D-8C48-27327F186433}"/>
              </a:ext>
            </a:extLst>
          </p:cNvPr>
          <p:cNvSpPr>
            <a:spLocks noGrp="1"/>
          </p:cNvSpPr>
          <p:nvPr>
            <p:ph type="title"/>
          </p:nvPr>
        </p:nvSpPr>
        <p:spPr>
          <a:xfrm>
            <a:off x="457200" y="413792"/>
            <a:ext cx="8229600" cy="1143000"/>
          </a:xfrm>
        </p:spPr>
        <p:txBody>
          <a:bodyPr/>
          <a:lstStyle/>
          <a:p>
            <a:pPr algn="l"/>
            <a:r>
              <a:rPr lang="en-GB" sz="4000" dirty="0">
                <a:solidFill>
                  <a:srgbClr val="00B050"/>
                </a:solidFill>
                <a:latin typeface="Helvetica" panose="020B0604020202020204" pitchFamily="34" charset="0"/>
                <a:ea typeface="+mn-ea"/>
                <a:cs typeface="Helvetica" panose="020B0604020202020204" pitchFamily="34" charset="0"/>
              </a:rPr>
              <a:t>	 Support</a:t>
            </a:r>
            <a:br>
              <a:rPr lang="en-GB" sz="4100" dirty="0">
                <a:solidFill>
                  <a:srgbClr val="00B050"/>
                </a:solidFill>
                <a:latin typeface="Helvetica" panose="020B0604020202020204" pitchFamily="34" charset="0"/>
                <a:ea typeface="+mn-ea"/>
                <a:cs typeface="Helvetica" panose="020B0604020202020204" pitchFamily="34" charset="0"/>
              </a:rPr>
            </a:br>
            <a:endParaRPr lang="en-US" sz="2600" dirty="0">
              <a:solidFill>
                <a:srgbClr val="00B050"/>
              </a:solidFill>
              <a:latin typeface="Helvetica" panose="020B0604020202020204" pitchFamily="34" charset="0"/>
              <a:ea typeface="+mn-ea"/>
              <a:cs typeface="Helvetica" panose="020B0604020202020204" pitchFamily="34" charset="0"/>
            </a:endParaRPr>
          </a:p>
        </p:txBody>
      </p:sp>
      <p:pic>
        <p:nvPicPr>
          <p:cNvPr id="8" name="Content Placeholder 7">
            <a:extLst>
              <a:ext uri="{FF2B5EF4-FFF2-40B4-BE49-F238E27FC236}">
                <a16:creationId xmlns:a16="http://schemas.microsoft.com/office/drawing/2014/main" id="{54D48988-A35D-4551-80D1-CB78A6BC17DE}"/>
              </a:ext>
            </a:extLst>
          </p:cNvPr>
          <p:cNvPicPr>
            <a:picLocks noGrp="1" noChangeAspect="1"/>
          </p:cNvPicPr>
          <p:nvPr>
            <p:ph sz="half" idx="1"/>
          </p:nvPr>
        </p:nvPicPr>
        <p:blipFill rotWithShape="1">
          <a:blip r:embed="rId4" cstate="print">
            <a:extLst>
              <a:ext uri="{28A0092B-C50C-407E-A947-70E740481C1C}">
                <a14:useLocalDpi xmlns:a14="http://schemas.microsoft.com/office/drawing/2010/main" val="0"/>
              </a:ext>
            </a:extLst>
          </a:blip>
          <a:srcRect l="18087" t="37227" r="37339" b="27906"/>
          <a:stretch/>
        </p:blipFill>
        <p:spPr>
          <a:xfrm>
            <a:off x="1187549" y="1772816"/>
            <a:ext cx="1791107" cy="788087"/>
          </a:xfrm>
        </p:spPr>
      </p:pic>
      <p:sp>
        <p:nvSpPr>
          <p:cNvPr id="4" name="Content Placeholder 3">
            <a:extLst>
              <a:ext uri="{FF2B5EF4-FFF2-40B4-BE49-F238E27FC236}">
                <a16:creationId xmlns:a16="http://schemas.microsoft.com/office/drawing/2014/main" id="{91438899-9786-477E-9206-DC33F52D30E6}"/>
              </a:ext>
            </a:extLst>
          </p:cNvPr>
          <p:cNvSpPr>
            <a:spLocks noGrp="1"/>
          </p:cNvSpPr>
          <p:nvPr>
            <p:ph sz="half" idx="2"/>
          </p:nvPr>
        </p:nvSpPr>
        <p:spPr>
          <a:xfrm>
            <a:off x="3491880" y="1600200"/>
            <a:ext cx="6048672" cy="5645224"/>
          </a:xfrm>
        </p:spPr>
        <p:txBody>
          <a:bodyPr>
            <a:normAutofit/>
          </a:bodyPr>
          <a:lstStyle/>
          <a:p>
            <a:r>
              <a:rPr lang="en-GB" sz="2400" b="1" dirty="0"/>
              <a:t>Alport Warriors Facebook</a:t>
            </a:r>
            <a:r>
              <a:rPr lang="en-GB" sz="2400" dirty="0"/>
              <a:t> </a:t>
            </a:r>
            <a:r>
              <a:rPr lang="en-GB" sz="2400" b="1" dirty="0"/>
              <a:t>page</a:t>
            </a:r>
          </a:p>
          <a:p>
            <a:r>
              <a:rPr lang="en-GB" sz="2400" b="1" dirty="0"/>
              <a:t>Expert advice from </a:t>
            </a:r>
            <a:br>
              <a:rPr lang="en-GB" sz="2400" b="1" dirty="0"/>
            </a:br>
            <a:r>
              <a:rPr lang="en-GB" sz="2400" b="1" dirty="0"/>
              <a:t>Scientific advisors</a:t>
            </a:r>
            <a:endParaRPr lang="en-GB" sz="2400" dirty="0"/>
          </a:p>
          <a:p>
            <a:r>
              <a:rPr lang="en-GB" sz="2400" b="1" dirty="0"/>
              <a:t>Alport Avengers</a:t>
            </a:r>
          </a:p>
          <a:p>
            <a:r>
              <a:rPr lang="en-GB" sz="2400" b="1" dirty="0"/>
              <a:t>Don’t Wait Fund</a:t>
            </a:r>
            <a:endParaRPr lang="en-GB" sz="2400" dirty="0"/>
          </a:p>
          <a:p>
            <a:r>
              <a:rPr lang="en-GB" sz="2400" b="1" dirty="0"/>
              <a:t>Fundraising and volunteering</a:t>
            </a:r>
          </a:p>
          <a:p>
            <a:r>
              <a:rPr lang="en-GB" sz="2400" b="1" dirty="0"/>
              <a:t>Collaboration – </a:t>
            </a:r>
            <a:r>
              <a:rPr lang="en-GB" sz="2400" b="1" dirty="0" err="1"/>
              <a:t>eg</a:t>
            </a:r>
            <a:r>
              <a:rPr lang="en-GB" sz="2400" b="1" dirty="0"/>
              <a:t> Kidney Care UK</a:t>
            </a:r>
          </a:p>
          <a:p>
            <a:endParaRPr lang="en-GB" b="1" dirty="0"/>
          </a:p>
        </p:txBody>
      </p:sp>
      <p:pic>
        <p:nvPicPr>
          <p:cNvPr id="5" name="Picture 2">
            <a:extLst>
              <a:ext uri="{FF2B5EF4-FFF2-40B4-BE49-F238E27FC236}">
                <a16:creationId xmlns:a16="http://schemas.microsoft.com/office/drawing/2014/main" id="{163460D0-B510-4EC2-8714-643884F86EE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b="26280"/>
          <a:stretch/>
        </p:blipFill>
        <p:spPr bwMode="auto">
          <a:xfrm>
            <a:off x="470314" y="223191"/>
            <a:ext cx="857466" cy="973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extLst>
              <a:ext uri="{FF2B5EF4-FFF2-40B4-BE49-F238E27FC236}">
                <a16:creationId xmlns:a16="http://schemas.microsoft.com/office/drawing/2014/main" id="{72C41833-CFAB-458B-AE87-7CEC856EB5A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0000" b="26280"/>
          <a:stretch/>
        </p:blipFill>
        <p:spPr bwMode="auto">
          <a:xfrm>
            <a:off x="-396552" y="4951659"/>
            <a:ext cx="2376264" cy="2697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a7bc813e-f426-40ff-885a-4ec84143870c" descr="Image">
            <a:extLst>
              <a:ext uri="{FF2B5EF4-FFF2-40B4-BE49-F238E27FC236}">
                <a16:creationId xmlns:a16="http://schemas.microsoft.com/office/drawing/2014/main" id="{D63973C8-2203-48FC-88C3-26645A8149D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306" r="11186" b="42058"/>
          <a:stretch/>
        </p:blipFill>
        <p:spPr bwMode="auto">
          <a:xfrm>
            <a:off x="755576" y="2827212"/>
            <a:ext cx="2129077" cy="209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6786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4DDDB79-DEDF-4E2A-BF56-25C5FE6423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000" y="3429000"/>
            <a:ext cx="5184000" cy="3456000"/>
          </a:xfrm>
          <a:prstGeom prst="rect">
            <a:avLst/>
          </a:prstGeom>
        </p:spPr>
      </p:pic>
      <p:sp>
        <p:nvSpPr>
          <p:cNvPr id="23" name="Content Placeholder 2"/>
          <p:cNvSpPr txBox="1">
            <a:spLocks/>
          </p:cNvSpPr>
          <p:nvPr/>
        </p:nvSpPr>
        <p:spPr>
          <a:xfrm>
            <a:off x="683568" y="44624"/>
            <a:ext cx="734481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panose="020B0604020202020204" pitchFamily="34" charset="0"/>
                <a:ea typeface="+mn-ea"/>
                <a:cs typeface="Helvetica"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GB" sz="1600" b="1" dirty="0">
              <a:solidFill>
                <a:srgbClr val="FF0000"/>
              </a:solidFill>
            </a:endParaRPr>
          </a:p>
          <a:p>
            <a:pPr marL="0" indent="0">
              <a:buFont typeface="Arial" pitchFamily="34" charset="0"/>
              <a:buNone/>
            </a:pPr>
            <a:r>
              <a:rPr lang="en-GB" sz="2800" b="1" dirty="0"/>
              <a:t>Fundraising for Alport UK – helps patients</a:t>
            </a:r>
          </a:p>
          <a:p>
            <a:pPr marL="0" indent="0">
              <a:buFont typeface="Arial" pitchFamily="34" charset="0"/>
              <a:buNone/>
            </a:pPr>
            <a:endParaRPr lang="en-GB" sz="4000" b="1" dirty="0">
              <a:solidFill>
                <a:srgbClr val="FF0066"/>
              </a:solidFill>
            </a:endParaRPr>
          </a:p>
          <a:p>
            <a:pPr marL="0" indent="0">
              <a:buFont typeface="Arial" pitchFamily="34" charset="0"/>
              <a:buNone/>
            </a:pPr>
            <a:endParaRPr lang="en-GB" sz="3600" dirty="0"/>
          </a:p>
          <a:p>
            <a:endParaRPr lang="en-GB" sz="3600" dirty="0"/>
          </a:p>
          <a:p>
            <a:pPr marL="0" indent="0">
              <a:buFont typeface="Arial" pitchFamily="34" charset="0"/>
              <a:buNone/>
            </a:pPr>
            <a:endParaRPr lang="en-US" sz="2400" dirty="0">
              <a:ea typeface="ＭＳ Ｐゴシック" pitchFamily="34" charset="-128"/>
            </a:endParaRPr>
          </a:p>
        </p:txBody>
      </p:sp>
      <p:sp>
        <p:nvSpPr>
          <p:cNvPr id="20" name="Rectangle 19"/>
          <p:cNvSpPr/>
          <p:nvPr/>
        </p:nvSpPr>
        <p:spPr>
          <a:xfrm>
            <a:off x="323528" y="5229200"/>
            <a:ext cx="1872208"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8CCB00AC-7F18-40AC-97A1-CFF1CA2D3D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688" y="5805264"/>
            <a:ext cx="1639040" cy="779478"/>
          </a:xfrm>
          <a:prstGeom prst="rect">
            <a:avLst/>
          </a:prstGeom>
        </p:spPr>
      </p:pic>
      <p:pic>
        <p:nvPicPr>
          <p:cNvPr id="16" name="Picture 15">
            <a:extLst>
              <a:ext uri="{FF2B5EF4-FFF2-40B4-BE49-F238E27FC236}">
                <a16:creationId xmlns:a16="http://schemas.microsoft.com/office/drawing/2014/main" id="{D332F230-7D6E-4155-AB3F-A4CCBF46BE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251520" y="1196752"/>
            <a:ext cx="4896000" cy="3672000"/>
          </a:xfrm>
          <a:prstGeom prst="rect">
            <a:avLst/>
          </a:prstGeom>
        </p:spPr>
      </p:pic>
      <p:sp>
        <p:nvSpPr>
          <p:cNvPr id="24" name="Content Placeholder 3">
            <a:extLst>
              <a:ext uri="{FF2B5EF4-FFF2-40B4-BE49-F238E27FC236}">
                <a16:creationId xmlns:a16="http://schemas.microsoft.com/office/drawing/2014/main" id="{25077444-2A67-4898-AEE4-B771490F634E}"/>
              </a:ext>
            </a:extLst>
          </p:cNvPr>
          <p:cNvSpPr txBox="1">
            <a:spLocks/>
          </p:cNvSpPr>
          <p:nvPr/>
        </p:nvSpPr>
        <p:spPr>
          <a:xfrm>
            <a:off x="5243627" y="1556792"/>
            <a:ext cx="6048672" cy="56452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b="1" dirty="0"/>
              <a:t>Meaningful activity</a:t>
            </a:r>
          </a:p>
          <a:p>
            <a:r>
              <a:rPr lang="en-GB" b="1" dirty="0"/>
              <a:t>Social connections</a:t>
            </a:r>
          </a:p>
          <a:p>
            <a:endParaRPr lang="en-GB" b="1" dirty="0"/>
          </a:p>
        </p:txBody>
      </p:sp>
    </p:spTree>
    <p:extLst>
      <p:ext uri="{BB962C8B-B14F-4D97-AF65-F5344CB8AC3E}">
        <p14:creationId xmlns:p14="http://schemas.microsoft.com/office/powerpoint/2010/main" val="2787365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5836</TotalTime>
  <Words>1179</Words>
  <Application>Microsoft Office PowerPoint</Application>
  <PresentationFormat>On-screen Show (4:3)</PresentationFormat>
  <Paragraphs>155</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Black</vt:lpstr>
      <vt:lpstr>Calibri</vt:lpstr>
      <vt:lpstr>Gill Sans MT</vt:lpstr>
      <vt:lpstr>Helvetica</vt:lpstr>
      <vt:lpstr>Office Theme</vt:lpstr>
      <vt:lpstr>A brighter future for people  living with  Alport Syndrome </vt:lpstr>
      <vt:lpstr>PowerPoint Presentation</vt:lpstr>
      <vt:lpstr>PowerPoint Presentation</vt:lpstr>
      <vt:lpstr>   Research </vt:lpstr>
      <vt:lpstr>PowerPoint Presentation</vt:lpstr>
      <vt:lpstr>Transformational results - a brighter future</vt:lpstr>
      <vt:lpstr>  Support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Susie</dc:creator>
  <cp:lastModifiedBy>Garry King</cp:lastModifiedBy>
  <cp:revision>469</cp:revision>
  <cp:lastPrinted>2021-09-01T10:14:03Z</cp:lastPrinted>
  <dcterms:created xsi:type="dcterms:W3CDTF">2013-06-29T21:10:09Z</dcterms:created>
  <dcterms:modified xsi:type="dcterms:W3CDTF">2023-05-03T18:02:01Z</dcterms:modified>
</cp:coreProperties>
</file>