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6_FB4C2A46.xml" ContentType="application/vnd.ms-powerpoint.comments+xml"/>
  <Override PartName="/ppt/comments/modernComment_119_93AA28F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8" r:id="rId2"/>
  </p:sldMasterIdLst>
  <p:notesMasterIdLst>
    <p:notesMasterId r:id="rId12"/>
  </p:notesMasterIdLst>
  <p:sldIdLst>
    <p:sldId id="256" r:id="rId3"/>
    <p:sldId id="270" r:id="rId4"/>
    <p:sldId id="276" r:id="rId5"/>
    <p:sldId id="275" r:id="rId6"/>
    <p:sldId id="277" r:id="rId7"/>
    <p:sldId id="278" r:id="rId8"/>
    <p:sldId id="279" r:id="rId9"/>
    <p:sldId id="280" r:id="rId10"/>
    <p:sldId id="281"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Visby CF Bold" panose="00000800000000000000" pitchFamily="50" charset="0"/>
      <p:bold r:id="rId17"/>
      <p:italic r:id="rId18"/>
      <p:boldItalic r:id="rId19"/>
    </p:embeddedFont>
    <p:embeddedFont>
      <p:font typeface="Visby Round CF" panose="020F0000000000000000" pitchFamily="34" charset="0"/>
      <p:regular r:id="rId20"/>
      <p:bold r:id="rId21"/>
      <p:italic r:id="rId22"/>
      <p:boldItalic r:id="rId23"/>
    </p:embeddedFont>
    <p:embeddedFont>
      <p:font typeface="Visby Round CF DemiBold" panose="020F0000000000000000" pitchFamily="34" charset="0"/>
      <p:bold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D80F0E-443B-E49B-1F27-8797CF198BBC}" name="FRANKEL, Andrew (IMPERIAL COLLEGE HEALTHCARE NHS TRUST)" initials="FA(CHNT" userId="FRANKEL, Andrew (IMPERIAL COLLEGE HEALTHCARE NHS TRUST)" providerId="None"/>
  <p188:author id="{C4BC1F23-366E-256D-8A86-91FCEE9E2316}" name="rupert.major@gmail.com" initials="r" userId="1e5b3a7d2cec9557" providerId="Windows Live"/>
  <p188:author id="{A0CBB4A6-C8CC-9FCD-505A-ED98C1DDC993}" name="Andrew Frankel" initials="AF" userId="fc0a6d045553786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144"/>
    <a:srgbClr val="FDD21C"/>
    <a:srgbClr val="3E99D6"/>
    <a:srgbClr val="297CBF"/>
    <a:srgbClr val="3497D2"/>
    <a:srgbClr val="217FC2"/>
    <a:srgbClr val="2191C2"/>
    <a:srgbClr val="F79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5806" autoAdjust="0"/>
  </p:normalViewPr>
  <p:slideViewPr>
    <p:cSldViewPr snapToGrid="0">
      <p:cViewPr varScale="1">
        <p:scale>
          <a:sx n="86" d="100"/>
          <a:sy n="86" d="100"/>
        </p:scale>
        <p:origin x="2196" y="90"/>
      </p:cViewPr>
      <p:guideLst>
        <p:guide orient="horz" pos="2160"/>
        <p:guide pos="3840"/>
      </p:guideLst>
    </p:cSldViewPr>
  </p:slideViewPr>
  <p:outlineViewPr>
    <p:cViewPr>
      <p:scale>
        <a:sx n="33" d="100"/>
        <a:sy n="33" d="100"/>
      </p:scale>
      <p:origin x="0" y="2756"/>
    </p:cViewPr>
  </p:outlineViewPr>
  <p:notesTextViewPr>
    <p:cViewPr>
      <p:scale>
        <a:sx n="1" d="1"/>
        <a:sy n="1" d="1"/>
      </p:scale>
      <p:origin x="0" y="0"/>
    </p:cViewPr>
  </p:notesTextViewPr>
  <p:sorterViewPr>
    <p:cViewPr varScale="1">
      <p:scale>
        <a:sx n="100" d="100"/>
        <a:sy n="100" d="100"/>
      </p:scale>
      <p:origin x="0" y="0"/>
    </p:cViewPr>
  </p:sorter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8/10/relationships/authors" Target="authors.xml"/></Relationships>
</file>

<file path=ppt/comments/modernComment_116_FB4C2A46.xml><?xml version="1.0" encoding="utf-8"?>
<p188:cmLst xmlns:a="http://schemas.openxmlformats.org/drawingml/2006/main" xmlns:r="http://schemas.openxmlformats.org/officeDocument/2006/relationships" xmlns:p188="http://schemas.microsoft.com/office/powerpoint/2018/8/main">
  <p188:cm id="{2F9EE4C6-2952-4E85-B789-E22057C1415F}" authorId="{E6D80F0E-443B-E49B-1F27-8797CF198BBC}" created="2022-03-12T12:09:35.448">
    <ac:txMkLst xmlns:ac="http://schemas.microsoft.com/office/drawing/2013/main/command">
      <pc:docMk xmlns:pc="http://schemas.microsoft.com/office/powerpoint/2013/main/command"/>
      <pc:sldMk xmlns:pc="http://schemas.microsoft.com/office/powerpoint/2013/main/command" cId="4216072774" sldId="278"/>
      <ac:spMk id="3" creationId="{9D8563E7-74D4-44ED-B0F2-430E7A5BDBD7}"/>
      <ac:txMk cp="148" len="36">
        <ac:context len="842" hash="663457137"/>
      </ac:txMk>
    </ac:txMkLst>
    <p188:pos x="2620790" y="1151699"/>
    <p188:replyLst>
      <p188:reply id="{9CECB350-204D-40D0-8A15-AC2096E3BBEB}" authorId="{E6D80F0E-443B-E49B-1F27-8797CF198BBC}" created="2022-03-13T16:26:28.933">
        <p188:txBody>
          <a:bodyPr/>
          <a:lstStyle/>
          <a:p>
            <a:r>
              <a:rPr lang="en-GB"/>
              <a:t>Ruoe responded "When eGFR is not in a steady state "</a:t>
            </a:r>
          </a:p>
        </p188:txBody>
      </p188:reply>
    </p188:replyLst>
    <p188:txBody>
      <a:bodyPr/>
      <a:lstStyle/>
      <a:p>
        <a:r>
          <a:rPr lang="en-GB"/>
          <a:t>Not clear on what is being referred to</a:t>
        </a:r>
      </a:p>
    </p188:txBody>
  </p188:cm>
</p188:cmLst>
</file>

<file path=ppt/comments/modernComment_119_93AA28FC.xml><?xml version="1.0" encoding="utf-8"?>
<p188:cmLst xmlns:a="http://schemas.openxmlformats.org/drawingml/2006/main" xmlns:r="http://schemas.openxmlformats.org/officeDocument/2006/relationships" xmlns:p188="http://schemas.microsoft.com/office/powerpoint/2018/8/main">
  <p188:cm id="{D61D5274-1314-4747-B979-3D570F72F481}" authorId="{C4BC1F23-366E-256D-8A86-91FCEE9E2316}" status="resolved" created="2022-03-10T20:29:14.703">
    <ac:txMkLst xmlns:ac="http://schemas.microsoft.com/office/drawing/2013/main/command">
      <pc:docMk xmlns:pc="http://schemas.microsoft.com/office/powerpoint/2013/main/command"/>
      <pc:sldMk xmlns:pc="http://schemas.microsoft.com/office/powerpoint/2013/main/command" cId="2477402364" sldId="281"/>
      <ac:spMk id="3" creationId="{9D8563E7-74D4-44ED-B0F2-430E7A5BDBD7}"/>
      <ac:txMk cp="90" len="3">
        <ac:context len="805" hash="661879796"/>
      </ac:txMk>
    </ac:txMkLst>
    <p188:pos x="9680485" y="210418"/>
    <p188:txBody>
      <a:bodyPr/>
      <a:lstStyle/>
      <a:p>
        <a:r>
          <a:rPr lang="en-GB"/>
          <a:t>changed ESKD to KRT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7466-75CD-4508-934F-82A4CC34B070}" type="datetimeFigureOut">
              <a:rPr lang="en-GB" smtClean="0"/>
              <a:t>16/03/2022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E4B5E-0FDD-4365-A58B-83FC26C72247}" type="slidenum">
              <a:rPr lang="en-GB" smtClean="0"/>
              <a:t>‹#›</a:t>
            </a:fld>
            <a:endParaRPr lang="en-GB" dirty="0"/>
          </a:p>
        </p:txBody>
      </p:sp>
    </p:spTree>
    <p:extLst>
      <p:ext uri="{BB962C8B-B14F-4D97-AF65-F5344CB8AC3E}">
        <p14:creationId xmlns:p14="http://schemas.microsoft.com/office/powerpoint/2010/main" val="18410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dirty="0"/>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4612" y="1025621"/>
            <a:ext cx="2699495" cy="1011400"/>
          </a:xfrm>
          <a:prstGeom prst="rect">
            <a:avLst/>
          </a:prstGeom>
        </p:spPr>
      </p:pic>
    </p:spTree>
    <p:extLst>
      <p:ext uri="{BB962C8B-B14F-4D97-AF65-F5344CB8AC3E}">
        <p14:creationId xmlns:p14="http://schemas.microsoft.com/office/powerpoint/2010/main" val="2725870006"/>
      </p:ext>
    </p:extLst>
  </p:cSld>
  <p:clrMapOvr>
    <a:masterClrMapping/>
  </p:clrMapOvr>
  <p:extLst>
    <p:ext uri="{DCECCB84-F9BA-43D5-87BE-67443E8EF086}">
      <p15:sldGuideLst xmlns:p15="http://schemas.microsoft.com/office/powerpoint/2012/main">
        <p15:guide id="1" orient="horz" pos="1366">
          <p15:clr>
            <a:srgbClr val="FBAE40"/>
          </p15:clr>
        </p15:guide>
        <p15:guide id="2" pos="5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FA01-07D8-4897-9D19-6A6DCC641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43BA9-EF53-432F-8A85-A13797BB093F}"/>
              </a:ext>
            </a:extLst>
          </p:cNvPr>
          <p:cNvSpPr>
            <a:spLocks noGrp="1"/>
          </p:cNvSpPr>
          <p:nvPr>
            <p:ph sz="half" idx="1"/>
          </p:nvPr>
        </p:nvSpPr>
        <p:spPr>
          <a:xfrm>
            <a:off x="514962" y="1808162"/>
            <a:ext cx="5580000" cy="4681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B74C2BA-14F3-48C0-9E7A-C5214BB3A058}"/>
              </a:ext>
            </a:extLst>
          </p:cNvPr>
          <p:cNvSpPr>
            <a:spLocks noGrp="1"/>
          </p:cNvSpPr>
          <p:nvPr>
            <p:ph sz="half" idx="2"/>
          </p:nvPr>
        </p:nvSpPr>
        <p:spPr>
          <a:xfrm>
            <a:off x="6097038" y="1808162"/>
            <a:ext cx="5580000"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AFE1E8-D514-401C-80D9-DFB11210A6D5}"/>
              </a:ext>
            </a:extLst>
          </p:cNvPr>
          <p:cNvSpPr>
            <a:spLocks noGrp="1"/>
          </p:cNvSpPr>
          <p:nvPr>
            <p:ph type="dt" sz="half" idx="10"/>
          </p:nvPr>
        </p:nvSpPr>
        <p:spPr>
          <a:xfrm>
            <a:off x="9517038" y="6524624"/>
            <a:ext cx="1800000" cy="123111"/>
          </a:xfrm>
          <a:prstGeom prst="rect">
            <a:avLst/>
          </a:prstGeom>
        </p:spPr>
        <p:txBody>
          <a:bodyPr/>
          <a:lstStyle/>
          <a:p>
            <a:fld id="{88A207C2-CFE9-4A55-8DDA-82BE4DA92AE2}" type="datetime2">
              <a:rPr lang="en-GB" smtClean="0"/>
              <a:t>Wednesday, 16 March 2022</a:t>
            </a:fld>
            <a:endParaRPr lang="en-GB" dirty="0"/>
          </a:p>
        </p:txBody>
      </p:sp>
      <p:sp>
        <p:nvSpPr>
          <p:cNvPr id="6" name="Footer Placeholder 5">
            <a:extLst>
              <a:ext uri="{FF2B5EF4-FFF2-40B4-BE49-F238E27FC236}">
                <a16:creationId xmlns:a16="http://schemas.microsoft.com/office/drawing/2014/main" id="{81624B5E-6206-4DC9-9179-4F9FCA084F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5FD403C-1FC0-4C90-B9A3-83FE406E6A7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6165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0119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105957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
        <p:nvSpPr>
          <p:cNvPr id="4" name="TextBox 3"/>
          <p:cNvSpPr txBox="1"/>
          <p:nvPr userDrawn="1"/>
        </p:nvSpPr>
        <p:spPr>
          <a:xfrm>
            <a:off x="530942" y="1961535"/>
            <a:ext cx="11061290" cy="1323439"/>
          </a:xfrm>
          <a:prstGeom prst="rect">
            <a:avLst/>
          </a:prstGeom>
          <a:noFill/>
        </p:spPr>
        <p:txBody>
          <a:bodyPr wrap="square" rtlCol="0">
            <a:spAutoFit/>
          </a:bodyPr>
          <a:lstStyle/>
          <a:p>
            <a:pPr marL="180000" marR="0" lvl="0"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Click to edit Master text styles</a:t>
            </a:r>
          </a:p>
          <a:p>
            <a:pPr marL="540000" marR="0" lvl="1"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Second level</a:t>
            </a:r>
          </a:p>
          <a:p>
            <a:pPr marL="900000" marR="0" lvl="2"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Third level</a:t>
            </a:r>
          </a:p>
          <a:p>
            <a:pPr marL="1260000" marR="0" lvl="3"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Fourth level</a:t>
            </a:r>
          </a:p>
          <a:p>
            <a:pPr marL="1620000" marR="0" lvl="4"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Fifth level</a:t>
            </a:r>
            <a:endParaRPr kumimoji="0" lang="en-GB" sz="12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441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A0073-0363-4AD4-A330-309ABE09D0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54918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45372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105" y="1160463"/>
            <a:ext cx="968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BC76C1A5-84DF-4356-BC39-691F0090FA8F}"/>
              </a:ext>
            </a:extLst>
          </p:cNvPr>
          <p:cNvSpPr>
            <a:spLocks noGrp="1"/>
          </p:cNvSpPr>
          <p:nvPr>
            <p:ph type="title"/>
          </p:nvPr>
        </p:nvSpPr>
        <p:spPr>
          <a:xfrm>
            <a:off x="780433" y="2797968"/>
            <a:ext cx="3555593" cy="1260475"/>
          </a:xfrm>
        </p:spPr>
        <p:txBody>
          <a:body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573659" y="2529809"/>
            <a:ext cx="4558483" cy="2155507"/>
          </a:xfrm>
        </p:spPr>
        <p:txBody>
          <a:bodyPr>
            <a:normAutofit/>
          </a:bodyPr>
          <a:lstStyle>
            <a:lvl1pPr marL="0" indent="0" algn="l">
              <a:buNone/>
              <a:defRPr sz="2200" b="1"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67002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E85A7407-A20E-4A0B-A3A5-2AD794AF9A1B}" type="slidenum">
              <a:rPr lang="en-GB" smtClean="0"/>
              <a:pPr/>
              <a:t>‹#›</a:t>
            </a:fld>
            <a:endParaRPr lang="en-GB" dirty="0"/>
          </a:p>
        </p:txBody>
      </p:sp>
      <p:sp>
        <p:nvSpPr>
          <p:cNvPr id="2" name="TextBox 1"/>
          <p:cNvSpPr txBox="1"/>
          <p:nvPr userDrawn="1"/>
        </p:nvSpPr>
        <p:spPr>
          <a:xfrm>
            <a:off x="604684" y="1947409"/>
            <a:ext cx="10751574" cy="1323439"/>
          </a:xfrm>
          <a:prstGeom prst="rect">
            <a:avLst/>
          </a:prstGeom>
          <a:noFill/>
        </p:spPr>
        <p:txBody>
          <a:bodyPr wrap="square" rtlCol="0">
            <a:spAutoFit/>
          </a:bodyPr>
          <a:lstStyle/>
          <a:p>
            <a:pPr marL="180000" marR="0" lvl="0"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Click to edit Master text styles</a:t>
            </a:r>
          </a:p>
          <a:p>
            <a:pPr marL="540000" marR="0" lvl="1"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Second level</a:t>
            </a:r>
          </a:p>
          <a:p>
            <a:pPr marL="900000" marR="0" lvl="2"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Third level</a:t>
            </a:r>
          </a:p>
          <a:p>
            <a:pPr marL="1260000" marR="0" lvl="3"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Fourth level</a:t>
            </a:r>
          </a:p>
          <a:p>
            <a:pPr marL="1620000" marR="0" lvl="4" indent="-180000" algn="l" defTabSz="914400" rtl="0" eaLnBrk="1" fontAlgn="auto" latinLnBrk="0" hangingPunct="1">
              <a:lnSpc>
                <a:spcPct val="100000"/>
              </a:lnSpc>
              <a:spcBef>
                <a:spcPts val="0"/>
              </a:spcBef>
              <a:spcAft>
                <a:spcPts val="0"/>
              </a:spcAft>
              <a:buClr>
                <a:srgbClr val="9C1F4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rPr>
              <a:t>Fifth level</a:t>
            </a:r>
            <a:endParaRPr kumimoji="0" lang="en-GB" sz="1200" b="0" i="0" u="none" strike="noStrike" kern="1200" cap="none" spc="0" normalizeH="0" baseline="0" noProof="0" dirty="0">
              <a:ln>
                <a:noFill/>
              </a:ln>
              <a:solidFill>
                <a:srgbClr val="484B4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226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dirty="0"/>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4613" y="1025621"/>
            <a:ext cx="2699492" cy="10114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2084" y="801378"/>
            <a:ext cx="1409544" cy="1459885"/>
          </a:xfrm>
          <a:prstGeom prst="rect">
            <a:avLst/>
          </a:prstGeom>
        </p:spPr>
      </p:pic>
    </p:spTree>
    <p:extLst>
      <p:ext uri="{BB962C8B-B14F-4D97-AF65-F5344CB8AC3E}">
        <p14:creationId xmlns:p14="http://schemas.microsoft.com/office/powerpoint/2010/main" val="2325563941"/>
      </p:ext>
    </p:extLst>
  </p:cSld>
  <p:clrMapOvr>
    <a:masterClrMapping/>
  </p:clrMapOvr>
  <p:extLst>
    <p:ext uri="{DCECCB84-F9BA-43D5-87BE-67443E8EF086}">
      <p15:sldGuideLst xmlns:p15="http://schemas.microsoft.com/office/powerpoint/2012/main">
        <p15:guide id="1" orient="horz" pos="1366">
          <p15:clr>
            <a:srgbClr val="FBAE40"/>
          </p15:clr>
        </p15:guide>
        <p15:guide id="2" pos="5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24516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A0073-0363-4AD4-A330-309ABE09D0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63252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8304573"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dirty="0"/>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dirty="0"/>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96020" y="426700"/>
            <a:ext cx="1059858" cy="1033390"/>
          </a:xfrm>
          <a:prstGeom prst="rect">
            <a:avLst/>
          </a:prstGeom>
        </p:spPr>
      </p:pic>
    </p:spTree>
    <p:extLst>
      <p:ext uri="{BB962C8B-B14F-4D97-AF65-F5344CB8AC3E}">
        <p14:creationId xmlns:p14="http://schemas.microsoft.com/office/powerpoint/2010/main" val="8287116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55" r:id="rId5"/>
    <p:sldLayoutId id="2147483675" r:id="rId6"/>
  </p:sldLayoutIdLst>
  <p:hf hdr="0"/>
  <p:txStyles>
    <p:title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2"/>
        </a:buClr>
        <a:buFont typeface="Arial" panose="020B0604020202020204" pitchFamily="34" charset="0"/>
        <a:buChar char="•"/>
        <a:defRPr sz="2000" kern="1200">
          <a:solidFill>
            <a:schemeClr val="tx2"/>
          </a:solidFill>
          <a:latin typeface="+mn-lt"/>
          <a:ea typeface="+mn-ea"/>
          <a:cs typeface="+mn-cs"/>
        </a:defRPr>
      </a:lvl1pPr>
      <a:lvl2pPr marL="540000" indent="-18000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mn-lt"/>
          <a:ea typeface="+mn-ea"/>
          <a:cs typeface="+mn-cs"/>
        </a:defRPr>
      </a:lvl2pPr>
      <a:lvl3pPr marL="900000" indent="-1800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260000" indent="-180000" algn="l"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2"/>
          </a:solidFill>
          <a:latin typeface="+mn-lt"/>
          <a:ea typeface="+mn-ea"/>
          <a:cs typeface="+mn-cs"/>
        </a:defRPr>
      </a:lvl4pPr>
      <a:lvl5pPr marL="1620000" indent="-180000" algn="l" defTabSz="914400" rtl="0" eaLnBrk="1" latinLnBrk="0" hangingPunct="1">
        <a:lnSpc>
          <a:spcPct val="100000"/>
        </a:lnSpc>
        <a:spcBef>
          <a:spcPts val="0"/>
        </a:spcBef>
        <a:buClr>
          <a:schemeClr val="accent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1026">
          <p15:clr>
            <a:srgbClr val="F26B43"/>
          </p15:clr>
        </p15:guide>
        <p15:guide id="7" orient="horz" pos="1139">
          <p15:clr>
            <a:srgbClr val="F26B43"/>
          </p15:clr>
        </p15:guide>
        <p15:guide id="8" orient="horz" pos="4110">
          <p15:clr>
            <a:srgbClr val="F26B43"/>
          </p15:clr>
        </p15:guide>
        <p15:guide id="9" orient="horz" pos="2614">
          <p15:clr>
            <a:srgbClr val="F26B43"/>
          </p15:clr>
        </p15:guide>
        <p15:guide id="10" orient="horz" pos="2727">
          <p15:clr>
            <a:srgbClr val="F26B43"/>
          </p15:clr>
        </p15:guide>
        <p15:guide id="11" pos="3727">
          <p15:clr>
            <a:srgbClr val="F26B43"/>
          </p15:clr>
        </p15:guide>
        <p15:guide id="12" pos="3953">
          <p15:clr>
            <a:srgbClr val="F26B43"/>
          </p15:clr>
        </p15:guide>
        <p15:guide id="13" pos="55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8584793"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dirty="0"/>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dirty="0"/>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2665" y="427088"/>
            <a:ext cx="1059250" cy="1032797"/>
          </a:xfrm>
          <a:prstGeom prst="rect">
            <a:avLst/>
          </a:prstGeom>
        </p:spPr>
      </p:pic>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50806" y="213543"/>
            <a:ext cx="1409544" cy="1459885"/>
          </a:xfrm>
          <a:prstGeom prst="rect">
            <a:avLst/>
          </a:prstGeom>
        </p:spPr>
      </p:pic>
    </p:spTree>
    <p:extLst>
      <p:ext uri="{BB962C8B-B14F-4D97-AF65-F5344CB8AC3E}">
        <p14:creationId xmlns:p14="http://schemas.microsoft.com/office/powerpoint/2010/main" val="15490081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l" defTabSz="914400" rtl="0" eaLnBrk="1" latinLnBrk="0" hangingPunct="1">
        <a:lnSpc>
          <a:spcPct val="100000"/>
        </a:lnSpc>
        <a:spcBef>
          <a:spcPct val="0"/>
        </a:spcBef>
        <a:buNone/>
        <a:defRPr sz="320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40000" indent="-180000" algn="l" defTabSz="914400" rtl="0" eaLnBrk="1" latinLnBrk="0" hangingPunct="1">
        <a:lnSpc>
          <a:spcPct val="100000"/>
        </a:lnSpc>
        <a:spcBef>
          <a:spcPts val="0"/>
        </a:spcBef>
        <a:buClr>
          <a:schemeClr val="accent4"/>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900000" indent="-180000" algn="l" defTabSz="914400" rtl="0" eaLnBrk="1" latinLnBrk="0" hangingPunct="1">
        <a:lnSpc>
          <a:spcPct val="100000"/>
        </a:lnSpc>
        <a:spcBef>
          <a:spcPts val="0"/>
        </a:spcBef>
        <a:buClr>
          <a:schemeClr val="accent4"/>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260000" indent="-180000" algn="l" defTabSz="914400" rtl="0" eaLnBrk="1" latinLnBrk="0" hangingPunct="1">
        <a:lnSpc>
          <a:spcPct val="100000"/>
        </a:lnSpc>
        <a:spcBef>
          <a:spcPts val="0"/>
        </a:spcBef>
        <a:buClr>
          <a:schemeClr val="accent4"/>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620000" indent="-180000" algn="l" defTabSz="914400" rtl="0" eaLnBrk="1" latinLnBrk="0" hangingPunct="1">
        <a:lnSpc>
          <a:spcPct val="100000"/>
        </a:lnSpc>
        <a:spcBef>
          <a:spcPts val="0"/>
        </a:spcBef>
        <a:buClr>
          <a:schemeClr val="accent4"/>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1026">
          <p15:clr>
            <a:srgbClr val="F26B43"/>
          </p15:clr>
        </p15:guide>
        <p15:guide id="7" orient="horz" pos="1139">
          <p15:clr>
            <a:srgbClr val="F26B43"/>
          </p15:clr>
        </p15:guide>
        <p15:guide id="8" orient="horz" pos="4110">
          <p15:clr>
            <a:srgbClr val="F26B43"/>
          </p15:clr>
        </p15:guide>
        <p15:guide id="9" orient="horz" pos="2614">
          <p15:clr>
            <a:srgbClr val="F26B43"/>
          </p15:clr>
        </p15:guide>
        <p15:guide id="10" orient="horz" pos="2727">
          <p15:clr>
            <a:srgbClr val="F26B43"/>
          </p15:clr>
        </p15:guide>
        <p15:guide id="11" pos="3727">
          <p15:clr>
            <a:srgbClr val="F26B43"/>
          </p15:clr>
        </p15:guide>
        <p15:guide id="12" pos="3953">
          <p15:clr>
            <a:srgbClr val="F26B43"/>
          </p15:clr>
        </p15:guide>
        <p15:guide id="13" pos="5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nice.org.uk/guidance/ng203/resources/4variable-kidney-failure-risk-equation-calculator-excel-9253105597"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16_FB4C2A4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nice.org.uk/guidance/ng197"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9_93AA28FC.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210" y="3005846"/>
            <a:ext cx="11161100" cy="1163334"/>
          </a:xfrm>
        </p:spPr>
        <p:txBody>
          <a:bodyPr/>
          <a:lstStyle/>
          <a:p>
            <a:r>
              <a:rPr lang="en-US" dirty="0"/>
              <a:t>The Kidney Failure Risk Equation (KFRE)</a:t>
            </a:r>
            <a:endParaRPr lang="en-GB" dirty="0"/>
          </a:p>
        </p:txBody>
      </p:sp>
      <p:sp>
        <p:nvSpPr>
          <p:cNvPr id="6" name="Slide Number Placeholder 5"/>
          <p:cNvSpPr>
            <a:spLocks noGrp="1"/>
          </p:cNvSpPr>
          <p:nvPr>
            <p:ph type="sldNum" sz="quarter" idx="12"/>
          </p:nvPr>
        </p:nvSpPr>
        <p:spPr/>
        <p:txBody>
          <a:bodyPr/>
          <a:lstStyle/>
          <a:p>
            <a:fld id="{E85A7407-A20E-4A0B-A3A5-2AD794AF9A1B}" type="slidenum">
              <a:rPr lang="en-GB" smtClean="0"/>
              <a:pPr/>
              <a:t>1</a:t>
            </a:fld>
            <a:endParaRPr lang="en-GB" dirty="0"/>
          </a:p>
        </p:txBody>
      </p:sp>
    </p:spTree>
    <p:extLst>
      <p:ext uri="{BB962C8B-B14F-4D97-AF65-F5344CB8AC3E}">
        <p14:creationId xmlns:p14="http://schemas.microsoft.com/office/powerpoint/2010/main" val="108922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p:txBody>
          <a:bodyPr/>
          <a:lstStyle/>
          <a:p>
            <a:r>
              <a:rPr lang="en-US" dirty="0"/>
              <a:t>KFRE Description</a:t>
            </a:r>
            <a:endParaRPr lang="en-GB" dirty="0"/>
          </a:p>
        </p:txBody>
      </p:sp>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p:txBody>
          <a:bodyPr>
            <a:normAutofit/>
          </a:bodyPr>
          <a:lstStyle/>
          <a:p>
            <a:r>
              <a:rPr lang="en-US" sz="1800" dirty="0"/>
              <a:t>KFRE is a well validated risk prediction tool for kidney replacement therapy (KRT, the need for dialysis or a kidney transplant), in the next two or five years for adults with chronic kidney disease (CKD) Stages 3A to 5 (eGFR &lt;60 ml/min/1.73m</a:t>
            </a:r>
            <a:r>
              <a:rPr lang="en-US" sz="1800" baseline="30000" dirty="0"/>
              <a:t>2</a:t>
            </a:r>
            <a:r>
              <a:rPr lang="en-US" sz="1800" dirty="0"/>
              <a:t>)</a:t>
            </a:r>
          </a:p>
          <a:p>
            <a:pPr marL="0" indent="0">
              <a:buNone/>
            </a:pPr>
            <a:endParaRPr lang="en-US" sz="1800" dirty="0"/>
          </a:p>
          <a:p>
            <a:r>
              <a:rPr lang="en-US" sz="1800" dirty="0"/>
              <a:t>The 4-variable KFRE is calculated from:</a:t>
            </a:r>
          </a:p>
          <a:p>
            <a:endParaRPr lang="en-US" sz="1800" dirty="0"/>
          </a:p>
          <a:p>
            <a:pPr lvl="1"/>
            <a:r>
              <a:rPr lang="en-US" i="1" dirty="0"/>
              <a:t>Age in years</a:t>
            </a:r>
          </a:p>
          <a:p>
            <a:pPr lvl="1"/>
            <a:endParaRPr lang="en-US" i="1" dirty="0"/>
          </a:p>
          <a:p>
            <a:pPr lvl="1"/>
            <a:r>
              <a:rPr lang="en-US" i="1" dirty="0"/>
              <a:t>Sex</a:t>
            </a:r>
          </a:p>
          <a:p>
            <a:pPr lvl="1"/>
            <a:endParaRPr lang="en-US" i="1" dirty="0"/>
          </a:p>
          <a:p>
            <a:pPr lvl="1"/>
            <a:r>
              <a:rPr lang="en-US" i="1" dirty="0"/>
              <a:t>Estimated glomerular filtration rate (CKD-EPI eGFR)</a:t>
            </a:r>
          </a:p>
          <a:p>
            <a:pPr lvl="1"/>
            <a:endParaRPr lang="en-US" i="1" dirty="0"/>
          </a:p>
          <a:p>
            <a:pPr lvl="1"/>
            <a:r>
              <a:rPr lang="en-US" i="1" dirty="0"/>
              <a:t>Urine albumin creatinine ratio (ACR)</a:t>
            </a:r>
          </a:p>
          <a:p>
            <a:pPr marL="0" indent="0">
              <a:buNone/>
            </a:pPr>
            <a:endParaRPr lang="en-US" sz="1600" dirty="0"/>
          </a:p>
          <a:p>
            <a:r>
              <a:rPr lang="en-US" sz="1800" dirty="0"/>
              <a:t>There is also an 8-variable KFRE which includes serum albumin, bicarbonate, calcium and phosphate – but this will not be considered within this teaching module</a:t>
            </a:r>
            <a:endParaRPr lang="en-GB" sz="1800" dirty="0"/>
          </a:p>
        </p:txBody>
      </p:sp>
      <p:sp>
        <p:nvSpPr>
          <p:cNvPr id="5" name="Slide Number Placeholder 4">
            <a:extLst>
              <a:ext uri="{FF2B5EF4-FFF2-40B4-BE49-F238E27FC236}">
                <a16:creationId xmlns:a16="http://schemas.microsoft.com/office/drawing/2014/main" id="{F97EB7AC-F396-430C-8575-613988F7E6CB}"/>
              </a:ext>
            </a:extLst>
          </p:cNvPr>
          <p:cNvSpPr>
            <a:spLocks noGrp="1"/>
          </p:cNvSpPr>
          <p:nvPr>
            <p:ph type="sldNum" sz="quarter" idx="12"/>
          </p:nvPr>
        </p:nvSpPr>
        <p:spPr/>
        <p:txBody>
          <a:bodyPr/>
          <a:lstStyle/>
          <a:p>
            <a:fld id="{E85A7407-A20E-4A0B-A3A5-2AD794AF9A1B}" type="slidenum">
              <a:rPr lang="en-GB" smtClean="0"/>
              <a:t>2</a:t>
            </a:fld>
            <a:endParaRPr lang="en-GB" dirty="0"/>
          </a:p>
        </p:txBody>
      </p:sp>
    </p:spTree>
    <p:extLst>
      <p:ext uri="{BB962C8B-B14F-4D97-AF65-F5344CB8AC3E}">
        <p14:creationId xmlns:p14="http://schemas.microsoft.com/office/powerpoint/2010/main" val="7494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a:xfrm>
            <a:off x="613215" y="1623338"/>
            <a:ext cx="11161100" cy="4681537"/>
          </a:xfrm>
        </p:spPr>
        <p:txBody>
          <a:bodyPr>
            <a:normAutofit/>
          </a:bodyPr>
          <a:lstStyle/>
          <a:p>
            <a:r>
              <a:rPr lang="en-US" sz="1800" dirty="0"/>
              <a:t>KFRE was developed in Canada in 2011 and has undergone validation in more than a million individuals with CKD in over 30 countries, including the UK.</a:t>
            </a:r>
          </a:p>
          <a:p>
            <a:pPr marL="0" indent="0">
              <a:buNone/>
            </a:pPr>
            <a:endParaRPr lang="en-US" sz="1800" dirty="0"/>
          </a:p>
          <a:p>
            <a:r>
              <a:rPr lang="en-US" sz="1800" dirty="0"/>
              <a:t>A 2019 external validation study in primary care in the East Midlands showed that KFRE:</a:t>
            </a:r>
          </a:p>
          <a:p>
            <a:pPr lvl="1"/>
            <a:r>
              <a:rPr lang="en-US" sz="1600" dirty="0"/>
              <a:t>was a statistically valid tool for KRT prediction (excellent statistical discrimination)</a:t>
            </a:r>
          </a:p>
          <a:p>
            <a:pPr lvl="1"/>
            <a:r>
              <a:rPr lang="en-US" sz="1600" dirty="0"/>
              <a:t>required re-calibration for the UK (a common finding for all risk prediction tools)</a:t>
            </a:r>
            <a:endParaRPr lang="en-US" sz="1400" dirty="0"/>
          </a:p>
          <a:p>
            <a:pPr lvl="1"/>
            <a:r>
              <a:rPr lang="en-US" sz="1600" dirty="0"/>
              <a:t>a KFRE predicted five year risk of &gt;5% was </a:t>
            </a:r>
            <a:r>
              <a:rPr lang="en-US" sz="1600" b="1" u="sng" dirty="0"/>
              <a:t>clinically superior for identifying KRT and reducing referral eligibility </a:t>
            </a:r>
            <a:r>
              <a:rPr lang="en-US" sz="1600" dirty="0"/>
              <a:t>compared to the 2014 primary to secondary care referral criteria of eGFR &lt;30 ml/min/1.73m</a:t>
            </a:r>
            <a:r>
              <a:rPr lang="en-US" sz="1600" baseline="30000" dirty="0"/>
              <a:t>2 </a:t>
            </a:r>
            <a:endParaRPr lang="en-US" sz="1600" dirty="0"/>
          </a:p>
          <a:p>
            <a:endParaRPr lang="en-US" sz="1800" b="1" dirty="0"/>
          </a:p>
          <a:p>
            <a:r>
              <a:rPr lang="en-US" sz="1800" b="1" dirty="0"/>
              <a:t>Based on this study, the 2021 update to the NICE guidelines (NG203) recommended the use of a KFRE 5-year risk of 5% rather than an eGFR of &lt;30 ml/min/1.73m</a:t>
            </a:r>
            <a:r>
              <a:rPr lang="en-US" sz="1800" b="1" baseline="30000" dirty="0"/>
              <a:t>2</a:t>
            </a:r>
          </a:p>
          <a:p>
            <a:pPr marL="0" indent="0">
              <a:buNone/>
            </a:pPr>
            <a:endParaRPr lang="en-US" sz="1800" dirty="0"/>
          </a:p>
        </p:txBody>
      </p:sp>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a:xfrm>
            <a:off x="631693" y="319661"/>
            <a:ext cx="8629038" cy="1260475"/>
          </a:xfrm>
        </p:spPr>
        <p:txBody>
          <a:bodyPr/>
          <a:lstStyle/>
          <a:p>
            <a:r>
              <a:rPr lang="fr-FR" dirty="0"/>
              <a:t>UK KFRE Validation &amp; NICE  Recommendation</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72" y="4858865"/>
            <a:ext cx="12028352" cy="153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15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a:xfrm>
            <a:off x="515938" y="2070810"/>
            <a:ext cx="11161100" cy="4681537"/>
          </a:xfrm>
        </p:spPr>
        <p:txBody>
          <a:bodyPr>
            <a:normAutofit/>
          </a:bodyPr>
          <a:lstStyle/>
          <a:p>
            <a:r>
              <a:rPr lang="en-US" sz="1800" dirty="0"/>
              <a:t>Due to the re-calibration for the UK, caution should be taken when using online KFRE calculators as they may use non-UK versions of the algorithm </a:t>
            </a:r>
          </a:p>
          <a:p>
            <a:endParaRPr lang="en-US" sz="1800" dirty="0"/>
          </a:p>
          <a:p>
            <a:r>
              <a:rPr lang="en-US" sz="1800" dirty="0"/>
              <a:t>The NICE accredited link is available here and can be used in your local electronic health care records:</a:t>
            </a:r>
          </a:p>
          <a:p>
            <a:pPr marL="0" indent="0">
              <a:buNone/>
            </a:pPr>
            <a:endParaRPr lang="en-US" sz="1800" dirty="0"/>
          </a:p>
          <a:p>
            <a:pPr marL="0" indent="0" algn="ctr">
              <a:buNone/>
            </a:pPr>
            <a:r>
              <a:rPr lang="en-US" sz="2400" b="1" dirty="0">
                <a:hlinkClick r:id="rId2"/>
              </a:rPr>
              <a:t>https://www.nice.org.uk/guidance/ng203/resources/4variable-kidney-failure-risk-equation-calculator-excel-9253105597</a:t>
            </a:r>
            <a:endParaRPr lang="en-US" sz="2400" b="1" dirty="0"/>
          </a:p>
          <a:p>
            <a:pPr marL="0" indent="0">
              <a:buNone/>
            </a:pPr>
            <a:endParaRPr lang="en-US" sz="1800" dirty="0"/>
          </a:p>
          <a:p>
            <a:r>
              <a:rPr lang="en-US" sz="1800" dirty="0"/>
              <a:t>It is anticipated that KFRE will be incorporated into primary care electronic health records to allow for automated calculation </a:t>
            </a:r>
          </a:p>
          <a:p>
            <a:endParaRPr lang="en-US" sz="1800" dirty="0"/>
          </a:p>
          <a:p>
            <a:r>
              <a:rPr lang="en-US" sz="1800" b="1" dirty="0">
                <a:solidFill>
                  <a:schemeClr val="accent1"/>
                </a:solidFill>
              </a:rPr>
              <a:t>kfre.co.uk </a:t>
            </a:r>
            <a:r>
              <a:rPr lang="en-US" sz="1800" b="1" dirty="0"/>
              <a:t>can be used and incorporates this updated algorithm</a:t>
            </a:r>
          </a:p>
          <a:p>
            <a:pPr marL="0" indent="0">
              <a:buNone/>
            </a:pPr>
            <a:endParaRPr lang="en-US" sz="1800" dirty="0"/>
          </a:p>
        </p:txBody>
      </p:sp>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a:xfrm>
            <a:off x="544748" y="494759"/>
            <a:ext cx="11520792" cy="1260475"/>
          </a:xfrm>
        </p:spPr>
        <p:txBody>
          <a:bodyPr>
            <a:normAutofit/>
          </a:bodyPr>
          <a:lstStyle/>
          <a:p>
            <a:r>
              <a:rPr lang="en-US" sz="3600" dirty="0"/>
              <a:t>Make sure you use KFRE UK!</a:t>
            </a:r>
            <a:br>
              <a:rPr lang="en-US" sz="3600" dirty="0"/>
            </a:br>
            <a:r>
              <a:rPr lang="en-US" sz="3600" dirty="0">
                <a:solidFill>
                  <a:schemeClr val="accent2"/>
                </a:solidFill>
              </a:rPr>
              <a:t>kfre.co.uk</a:t>
            </a:r>
            <a:endParaRPr lang="en-GB" sz="3600" dirty="0">
              <a:solidFill>
                <a:schemeClr val="accent2"/>
              </a:solidFill>
            </a:endParaRPr>
          </a:p>
        </p:txBody>
      </p:sp>
      <p:sp>
        <p:nvSpPr>
          <p:cNvPr id="4" name="Footer Placeholder 3">
            <a:extLst>
              <a:ext uri="{FF2B5EF4-FFF2-40B4-BE49-F238E27FC236}">
                <a16:creationId xmlns:a16="http://schemas.microsoft.com/office/drawing/2014/main" id="{E448DFB8-2F8F-434C-8655-CFC7E7A19EAA}"/>
              </a:ext>
            </a:extLst>
          </p:cNvPr>
          <p:cNvSpPr>
            <a:spLocks noGrp="1"/>
          </p:cNvSpPr>
          <p:nvPr>
            <p:ph type="ftr" sz="quarter" idx="11"/>
          </p:nvPr>
        </p:nvSpPr>
        <p:spPr>
          <a:xfrm>
            <a:off x="514962" y="6524624"/>
            <a:ext cx="10986344" cy="123111"/>
          </a:xfrm>
        </p:spPr>
        <p:txBody>
          <a:bodyPr/>
          <a:lstStyle/>
          <a:p>
            <a:endParaRPr lang="en-GB" dirty="0"/>
          </a:p>
        </p:txBody>
      </p:sp>
      <p:sp>
        <p:nvSpPr>
          <p:cNvPr id="5" name="Slide Number Placeholder 4">
            <a:extLst>
              <a:ext uri="{FF2B5EF4-FFF2-40B4-BE49-F238E27FC236}">
                <a16:creationId xmlns:a16="http://schemas.microsoft.com/office/drawing/2014/main" id="{F97EB7AC-F396-430C-8575-613988F7E6CB}"/>
              </a:ext>
            </a:extLst>
          </p:cNvPr>
          <p:cNvSpPr>
            <a:spLocks noGrp="1"/>
          </p:cNvSpPr>
          <p:nvPr>
            <p:ph type="sldNum" sz="quarter" idx="12"/>
          </p:nvPr>
        </p:nvSpPr>
        <p:spPr/>
        <p:txBody>
          <a:bodyPr/>
          <a:lstStyle/>
          <a:p>
            <a:fld id="{E85A7407-A20E-4A0B-A3A5-2AD794AF9A1B}" type="slidenum">
              <a:rPr lang="en-GB" smtClean="0"/>
              <a:t>4</a:t>
            </a:fld>
            <a:endParaRPr lang="en-GB" dirty="0"/>
          </a:p>
        </p:txBody>
      </p:sp>
    </p:spTree>
    <p:extLst>
      <p:ext uri="{BB962C8B-B14F-4D97-AF65-F5344CB8AC3E}">
        <p14:creationId xmlns:p14="http://schemas.microsoft.com/office/powerpoint/2010/main" val="368130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a:xfrm>
            <a:off x="467299" y="1157591"/>
            <a:ext cx="11161100" cy="2393005"/>
          </a:xfrm>
        </p:spPr>
        <p:txBody>
          <a:bodyPr>
            <a:normAutofit/>
          </a:bodyPr>
          <a:lstStyle/>
          <a:p>
            <a:r>
              <a:rPr lang="en-US" sz="1800" dirty="0"/>
              <a:t>KFRE is valid in patients with diagnosed </a:t>
            </a:r>
            <a:r>
              <a:rPr lang="en-US" sz="1800" b="1" dirty="0"/>
              <a:t>CKD stages 3a to 5 </a:t>
            </a:r>
            <a:r>
              <a:rPr lang="en-US" sz="1800" dirty="0"/>
              <a:t>(eGFR &lt;60 ml/min/1.73m</a:t>
            </a:r>
            <a:r>
              <a:rPr lang="en-US" sz="1800" baseline="30000" dirty="0"/>
              <a:t>2</a:t>
            </a:r>
            <a:r>
              <a:rPr lang="en-US" sz="1800" dirty="0"/>
              <a:t>)</a:t>
            </a:r>
          </a:p>
          <a:p>
            <a:endParaRPr lang="en-US" sz="1800" dirty="0"/>
          </a:p>
          <a:p>
            <a:r>
              <a:rPr lang="en-US" sz="1800" dirty="0"/>
              <a:t>Some existing websites allow input of an eGFR ≥60 ml/min/1.73m</a:t>
            </a:r>
            <a:r>
              <a:rPr lang="en-US" sz="1800" baseline="30000" dirty="0"/>
              <a:t>2</a:t>
            </a:r>
            <a:r>
              <a:rPr lang="en-US" sz="1800" dirty="0"/>
              <a:t>, </a:t>
            </a:r>
            <a:r>
              <a:rPr lang="en-US" sz="1800" b="1" dirty="0"/>
              <a:t>however KFRE is NOT VALID in this group of patients</a:t>
            </a:r>
          </a:p>
          <a:p>
            <a:endParaRPr lang="en-US" sz="1800" dirty="0"/>
          </a:p>
          <a:p>
            <a:r>
              <a:rPr lang="en-US" sz="1800" dirty="0"/>
              <a:t>Recalculate KFRE when eGFR  and ACR are re-measured.</a:t>
            </a:r>
          </a:p>
          <a:p>
            <a:endParaRPr lang="en-US" sz="1800" dirty="0"/>
          </a:p>
          <a:p>
            <a:r>
              <a:rPr lang="en-US" sz="1800" dirty="0"/>
              <a:t>Frequency of measurements should  be based on NICE’s recommendations as shown in the table</a:t>
            </a:r>
          </a:p>
          <a:p>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a:xfrm>
            <a:off x="369652" y="9728"/>
            <a:ext cx="7188740" cy="1260475"/>
          </a:xfrm>
        </p:spPr>
        <p:txBody>
          <a:bodyPr/>
          <a:lstStyle/>
          <a:p>
            <a:r>
              <a:rPr lang="en-US" dirty="0"/>
              <a:t>When to use KFRE</a:t>
            </a:r>
            <a:endParaRPr lang="en-GB" dirty="0"/>
          </a:p>
        </p:txBody>
      </p:sp>
      <p:sp>
        <p:nvSpPr>
          <p:cNvPr id="4" name="Footer Placeholder 3">
            <a:extLst>
              <a:ext uri="{FF2B5EF4-FFF2-40B4-BE49-F238E27FC236}">
                <a16:creationId xmlns:a16="http://schemas.microsoft.com/office/drawing/2014/main" id="{E448DFB8-2F8F-434C-8655-CFC7E7A19EAA}"/>
              </a:ext>
            </a:extLst>
          </p:cNvPr>
          <p:cNvSpPr>
            <a:spLocks noGrp="1"/>
          </p:cNvSpPr>
          <p:nvPr>
            <p:ph type="ftr" sz="quarter" idx="11"/>
          </p:nvPr>
        </p:nvSpPr>
        <p:spPr>
          <a:xfrm>
            <a:off x="485779" y="6660811"/>
            <a:ext cx="10986344" cy="123111"/>
          </a:xfrm>
        </p:spPr>
        <p:txBody>
          <a:bodyPr/>
          <a:lstStyle/>
          <a:p>
            <a:r>
              <a:rPr lang="en-US" dirty="0"/>
              <a:t>NICE guidelines (NG203) - Table 2 Minimum number of monitoring checks (eGFRcreatinine) per year for adults, children and young people with or at risk of chronic kidney disease</a:t>
            </a:r>
            <a:endParaRPr lang="en-GB" dirty="0"/>
          </a:p>
        </p:txBody>
      </p:sp>
      <p:sp>
        <p:nvSpPr>
          <p:cNvPr id="5" name="Slide Number Placeholder 4">
            <a:extLst>
              <a:ext uri="{FF2B5EF4-FFF2-40B4-BE49-F238E27FC236}">
                <a16:creationId xmlns:a16="http://schemas.microsoft.com/office/drawing/2014/main" id="{F97EB7AC-F396-430C-8575-613988F7E6CB}"/>
              </a:ext>
            </a:extLst>
          </p:cNvPr>
          <p:cNvSpPr>
            <a:spLocks noGrp="1"/>
          </p:cNvSpPr>
          <p:nvPr>
            <p:ph type="sldNum" sz="quarter" idx="12"/>
          </p:nvPr>
        </p:nvSpPr>
        <p:spPr/>
        <p:txBody>
          <a:bodyPr/>
          <a:lstStyle/>
          <a:p>
            <a:fld id="{E85A7407-A20E-4A0B-A3A5-2AD794AF9A1B}" type="slidenum">
              <a:rPr lang="en-GB" smtClean="0"/>
              <a:t>5</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990969005"/>
              </p:ext>
            </p:extLst>
          </p:nvPr>
        </p:nvGraphicFramePr>
        <p:xfrm>
          <a:off x="913317" y="3439591"/>
          <a:ext cx="9826017" cy="3205480"/>
        </p:xfrm>
        <a:graphic>
          <a:graphicData uri="http://schemas.openxmlformats.org/drawingml/2006/table">
            <a:tbl>
              <a:tblPr firstRow="1" bandRow="1">
                <a:tableStyleId>{5C22544A-7EE6-4342-B048-85BDC9FD1C3A}</a:tableStyleId>
              </a:tblPr>
              <a:tblGrid>
                <a:gridCol w="1957021">
                  <a:extLst>
                    <a:ext uri="{9D8B030D-6E8A-4147-A177-3AD203B41FA5}">
                      <a16:colId xmlns:a16="http://schemas.microsoft.com/office/drawing/2014/main" val="20000"/>
                    </a:ext>
                  </a:extLst>
                </a:gridCol>
                <a:gridCol w="2599991">
                  <a:extLst>
                    <a:ext uri="{9D8B030D-6E8A-4147-A177-3AD203B41FA5}">
                      <a16:colId xmlns:a16="http://schemas.microsoft.com/office/drawing/2014/main" val="20001"/>
                    </a:ext>
                  </a:extLst>
                </a:gridCol>
                <a:gridCol w="2652398">
                  <a:extLst>
                    <a:ext uri="{9D8B030D-6E8A-4147-A177-3AD203B41FA5}">
                      <a16:colId xmlns:a16="http://schemas.microsoft.com/office/drawing/2014/main" val="20002"/>
                    </a:ext>
                  </a:extLst>
                </a:gridCol>
                <a:gridCol w="2616607">
                  <a:extLst>
                    <a:ext uri="{9D8B030D-6E8A-4147-A177-3AD203B41FA5}">
                      <a16:colId xmlns:a16="http://schemas.microsoft.com/office/drawing/2014/main" val="20003"/>
                    </a:ext>
                  </a:extLst>
                </a:gridCol>
              </a:tblGrid>
              <a:tr h="370840">
                <a:tc>
                  <a:txBody>
                    <a:bodyPr/>
                    <a:lstStyle/>
                    <a:p>
                      <a:pPr algn="ctr"/>
                      <a:endParaRPr lang="en-GB" sz="1400" dirty="0"/>
                    </a:p>
                  </a:txBody>
                  <a:tcPr/>
                </a:tc>
                <a:tc>
                  <a:txBody>
                    <a:bodyPr/>
                    <a:lstStyle/>
                    <a:p>
                      <a:pPr algn="ctr"/>
                      <a:r>
                        <a:rPr lang="en-GB" sz="1400" dirty="0"/>
                        <a:t>ACR Category A1 (&lt;3mg/</a:t>
                      </a:r>
                      <a:r>
                        <a:rPr lang="en-GB" sz="1400" dirty="0" err="1"/>
                        <a:t>mmol</a:t>
                      </a:r>
                      <a:r>
                        <a:rPr lang="en-GB" sz="1400" dirty="0"/>
                        <a:t>)</a:t>
                      </a:r>
                    </a:p>
                  </a:txBody>
                  <a:tcPr/>
                </a:tc>
                <a:tc>
                  <a:txBody>
                    <a:bodyPr/>
                    <a:lstStyle/>
                    <a:p>
                      <a:pPr algn="ctr"/>
                      <a:r>
                        <a:rPr lang="en-GB" sz="1400" dirty="0"/>
                        <a:t>ACR category A2</a:t>
                      </a:r>
                    </a:p>
                    <a:p>
                      <a:pPr algn="ctr"/>
                      <a:r>
                        <a:rPr lang="en-GB" sz="1400" dirty="0"/>
                        <a:t>3 to 30 mg/</a:t>
                      </a:r>
                      <a:r>
                        <a:rPr lang="en-GB" sz="1400" dirty="0" err="1"/>
                        <a:t>mmol</a:t>
                      </a:r>
                      <a:endParaRPr lang="en-GB" sz="1400" dirty="0"/>
                    </a:p>
                  </a:txBody>
                  <a:tcPr/>
                </a:tc>
                <a:tc>
                  <a:txBody>
                    <a:bodyPr/>
                    <a:lstStyle/>
                    <a:p>
                      <a:pPr algn="ctr"/>
                      <a:r>
                        <a:rPr lang="en-GB" sz="1400" dirty="0"/>
                        <a:t>ACR category A3</a:t>
                      </a:r>
                      <a:r>
                        <a:rPr lang="en-GB" sz="1400" baseline="0" dirty="0"/>
                        <a:t> &gt;30 mg/</a:t>
                      </a:r>
                      <a:r>
                        <a:rPr lang="en-GB" sz="1400" baseline="0" dirty="0" err="1"/>
                        <a:t>mmol</a:t>
                      </a:r>
                      <a:endParaRPr lang="en-GB" sz="1400" dirty="0"/>
                    </a:p>
                  </a:txBody>
                  <a:tcPr/>
                </a:tc>
                <a:extLst>
                  <a:ext uri="{0D108BD9-81ED-4DB2-BD59-A6C34878D82A}">
                    <a16:rowId xmlns:a16="http://schemas.microsoft.com/office/drawing/2014/main" val="10000"/>
                  </a:ext>
                </a:extLst>
              </a:tr>
              <a:tr h="370840">
                <a:tc>
                  <a:txBody>
                    <a:bodyPr/>
                    <a:lstStyle/>
                    <a:p>
                      <a:pPr algn="ctr"/>
                      <a:r>
                        <a:rPr lang="en-GB" sz="1600" b="1" dirty="0"/>
                        <a:t>eGFR</a:t>
                      </a:r>
                      <a:r>
                        <a:rPr lang="en-GB" sz="1600" b="1" baseline="0" dirty="0"/>
                        <a:t> stage</a:t>
                      </a:r>
                      <a:endParaRPr lang="en-GB" sz="1600" b="1" dirty="0"/>
                    </a:p>
                  </a:txBody>
                  <a:tcPr/>
                </a:tc>
                <a:tc>
                  <a:txBody>
                    <a:bodyPr/>
                    <a:lstStyle/>
                    <a:p>
                      <a:pPr algn="ctr"/>
                      <a:endParaRPr lang="en-GB" sz="1600" b="1" dirty="0"/>
                    </a:p>
                  </a:txBody>
                  <a:tcPr/>
                </a:tc>
                <a:tc>
                  <a:txBody>
                    <a:bodyPr/>
                    <a:lstStyle/>
                    <a:p>
                      <a:pPr algn="ctr"/>
                      <a:endParaRPr lang="en-GB" sz="1600" b="1" dirty="0"/>
                    </a:p>
                  </a:txBody>
                  <a:tcPr/>
                </a:tc>
                <a:tc>
                  <a:txBody>
                    <a:bodyPr/>
                    <a:lstStyle/>
                    <a:p>
                      <a:pPr algn="ctr"/>
                      <a:endParaRPr lang="en-GB" sz="1600" b="1" dirty="0"/>
                    </a:p>
                  </a:txBody>
                  <a:tcPr/>
                </a:tc>
                <a:extLst>
                  <a:ext uri="{0D108BD9-81ED-4DB2-BD59-A6C34878D82A}">
                    <a16:rowId xmlns:a16="http://schemas.microsoft.com/office/drawing/2014/main" val="10001"/>
                  </a:ext>
                </a:extLst>
              </a:tr>
              <a:tr h="370840">
                <a:tc>
                  <a:txBody>
                    <a:bodyPr/>
                    <a:lstStyle/>
                    <a:p>
                      <a:pPr algn="ctr"/>
                      <a:r>
                        <a:rPr lang="en-GB" sz="1600" b="1" dirty="0"/>
                        <a:t>Stage</a:t>
                      </a:r>
                      <a:r>
                        <a:rPr lang="en-GB" sz="1600" b="1" baseline="0" dirty="0"/>
                        <a:t> 3a</a:t>
                      </a:r>
                    </a:p>
                    <a:p>
                      <a:pPr algn="ctr"/>
                      <a:r>
                        <a:rPr lang="en-GB" sz="1600" b="1" baseline="0" dirty="0"/>
                        <a:t>eGFR 45 to 59</a:t>
                      </a:r>
                      <a:endParaRPr lang="en-GB" sz="1600" b="1" dirty="0"/>
                    </a:p>
                  </a:txBody>
                  <a:tcPr/>
                </a:tc>
                <a:tc>
                  <a:txBody>
                    <a:bodyPr/>
                    <a:lstStyle/>
                    <a:p>
                      <a:pPr algn="ctr"/>
                      <a:r>
                        <a:rPr lang="en-GB" sz="1600" b="1" dirty="0"/>
                        <a:t>1</a:t>
                      </a:r>
                    </a:p>
                  </a:txBody>
                  <a:tcPr/>
                </a:tc>
                <a:tc>
                  <a:txBody>
                    <a:bodyPr/>
                    <a:lstStyle/>
                    <a:p>
                      <a:pPr algn="ctr"/>
                      <a:r>
                        <a:rPr lang="en-GB" sz="1600" b="1" dirty="0"/>
                        <a:t>1</a:t>
                      </a:r>
                    </a:p>
                  </a:txBody>
                  <a:tcPr/>
                </a:tc>
                <a:tc>
                  <a:txBody>
                    <a:bodyPr/>
                    <a:lstStyle/>
                    <a:p>
                      <a:pPr algn="ctr"/>
                      <a:r>
                        <a:rPr lang="en-GB" sz="1600" b="1" dirty="0"/>
                        <a:t>2</a:t>
                      </a:r>
                    </a:p>
                  </a:txBody>
                  <a:tcPr/>
                </a:tc>
                <a:extLst>
                  <a:ext uri="{0D108BD9-81ED-4DB2-BD59-A6C34878D82A}">
                    <a16:rowId xmlns:a16="http://schemas.microsoft.com/office/drawing/2014/main" val="10002"/>
                  </a:ext>
                </a:extLst>
              </a:tr>
              <a:tr h="370840">
                <a:tc>
                  <a:txBody>
                    <a:bodyPr/>
                    <a:lstStyle/>
                    <a:p>
                      <a:pPr algn="ctr"/>
                      <a:r>
                        <a:rPr lang="en-GB" sz="1600" b="1" dirty="0"/>
                        <a:t>Stage</a:t>
                      </a:r>
                      <a:r>
                        <a:rPr lang="en-GB" sz="1600" b="1" baseline="0" dirty="0"/>
                        <a:t> 3b</a:t>
                      </a:r>
                    </a:p>
                    <a:p>
                      <a:pPr algn="ctr"/>
                      <a:r>
                        <a:rPr lang="en-GB" sz="1600" b="1" baseline="0" dirty="0"/>
                        <a:t>eGFR 30 to 44</a:t>
                      </a:r>
                      <a:endParaRPr lang="en-GB" sz="1600" b="1" dirty="0"/>
                    </a:p>
                  </a:txBody>
                  <a:tcPr/>
                </a:tc>
                <a:tc>
                  <a:txBody>
                    <a:bodyPr/>
                    <a:lstStyle/>
                    <a:p>
                      <a:pPr algn="ctr"/>
                      <a:r>
                        <a:rPr lang="en-GB" sz="1600" b="1" dirty="0"/>
                        <a:t>1 to 2</a:t>
                      </a:r>
                    </a:p>
                  </a:txBody>
                  <a:tcPr/>
                </a:tc>
                <a:tc>
                  <a:txBody>
                    <a:bodyPr/>
                    <a:lstStyle/>
                    <a:p>
                      <a:pPr algn="ctr"/>
                      <a:r>
                        <a:rPr lang="en-GB" sz="1600" b="1" dirty="0"/>
                        <a:t>2</a:t>
                      </a:r>
                    </a:p>
                  </a:txBody>
                  <a:tcPr/>
                </a:tc>
                <a:tc>
                  <a:txBody>
                    <a:bodyPr/>
                    <a:lstStyle/>
                    <a:p>
                      <a:pPr algn="ctr"/>
                      <a:r>
                        <a:rPr lang="en-GB" sz="1600" b="1" dirty="0"/>
                        <a:t>2 or more</a:t>
                      </a:r>
                    </a:p>
                  </a:txBody>
                  <a:tcPr/>
                </a:tc>
                <a:extLst>
                  <a:ext uri="{0D108BD9-81ED-4DB2-BD59-A6C34878D82A}">
                    <a16:rowId xmlns:a16="http://schemas.microsoft.com/office/drawing/2014/main" val="10003"/>
                  </a:ext>
                </a:extLst>
              </a:tr>
              <a:tr h="370840">
                <a:tc>
                  <a:txBody>
                    <a:bodyPr/>
                    <a:lstStyle/>
                    <a:p>
                      <a:pPr algn="ctr"/>
                      <a:r>
                        <a:rPr lang="en-GB" sz="1600" b="1" dirty="0"/>
                        <a:t>Stage 4</a:t>
                      </a:r>
                    </a:p>
                    <a:p>
                      <a:pPr algn="ctr"/>
                      <a:r>
                        <a:rPr lang="en-GB" sz="1600" b="1" dirty="0"/>
                        <a:t>eGFR 15 to 29</a:t>
                      </a:r>
                    </a:p>
                  </a:txBody>
                  <a:tcPr/>
                </a:tc>
                <a:tc>
                  <a:txBody>
                    <a:bodyPr/>
                    <a:lstStyle/>
                    <a:p>
                      <a:pPr algn="ctr"/>
                      <a:r>
                        <a:rPr lang="en-GB" sz="1600" b="1" dirty="0"/>
                        <a:t>2</a:t>
                      </a:r>
                    </a:p>
                  </a:txBody>
                  <a:tcPr/>
                </a:tc>
                <a:tc>
                  <a:txBody>
                    <a:bodyPr/>
                    <a:lstStyle/>
                    <a:p>
                      <a:pPr algn="ctr"/>
                      <a:r>
                        <a:rPr lang="en-GB" sz="1600" b="1" dirty="0"/>
                        <a:t>2</a:t>
                      </a:r>
                    </a:p>
                  </a:txBody>
                  <a:tcPr/>
                </a:tc>
                <a:tc>
                  <a:txBody>
                    <a:bodyPr/>
                    <a:lstStyle/>
                    <a:p>
                      <a:pPr algn="ctr"/>
                      <a:r>
                        <a:rPr lang="en-GB" sz="1600" b="1" dirty="0"/>
                        <a:t>3</a:t>
                      </a:r>
                    </a:p>
                  </a:txBody>
                  <a:tcPr/>
                </a:tc>
                <a:extLst>
                  <a:ext uri="{0D108BD9-81ED-4DB2-BD59-A6C34878D82A}">
                    <a16:rowId xmlns:a16="http://schemas.microsoft.com/office/drawing/2014/main" val="10004"/>
                  </a:ext>
                </a:extLst>
              </a:tr>
              <a:tr h="370840">
                <a:tc>
                  <a:txBody>
                    <a:bodyPr/>
                    <a:lstStyle/>
                    <a:p>
                      <a:pPr algn="ctr"/>
                      <a:r>
                        <a:rPr lang="en-GB" sz="1600" b="1" dirty="0"/>
                        <a:t>Stage 5</a:t>
                      </a:r>
                    </a:p>
                    <a:p>
                      <a:pPr algn="ctr"/>
                      <a:r>
                        <a:rPr lang="en-GB" sz="1600" b="1" dirty="0"/>
                        <a:t>Under 15</a:t>
                      </a:r>
                    </a:p>
                  </a:txBody>
                  <a:tcPr/>
                </a:tc>
                <a:tc>
                  <a:txBody>
                    <a:bodyPr/>
                    <a:lstStyle/>
                    <a:p>
                      <a:pPr algn="ctr"/>
                      <a:r>
                        <a:rPr lang="en-GB" sz="1600" b="1" dirty="0"/>
                        <a:t>4</a:t>
                      </a:r>
                    </a:p>
                  </a:txBody>
                  <a:tcPr/>
                </a:tc>
                <a:tc>
                  <a:txBody>
                    <a:bodyPr/>
                    <a:lstStyle/>
                    <a:p>
                      <a:pPr algn="ctr"/>
                      <a:r>
                        <a:rPr lang="en-GB" sz="1600" b="1" dirty="0"/>
                        <a:t>4 or more</a:t>
                      </a:r>
                    </a:p>
                  </a:txBody>
                  <a:tcPr/>
                </a:tc>
                <a:tc>
                  <a:txBody>
                    <a:bodyPr/>
                    <a:lstStyle/>
                    <a:p>
                      <a:pPr algn="ctr"/>
                      <a:r>
                        <a:rPr lang="en-GB" sz="1600" b="1" dirty="0"/>
                        <a:t>4 or more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643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a:xfrm>
            <a:off x="496483" y="1633065"/>
            <a:ext cx="11161100" cy="4681537"/>
          </a:xfrm>
        </p:spPr>
        <p:txBody>
          <a:bodyPr>
            <a:normAutofit/>
          </a:bodyPr>
          <a:lstStyle/>
          <a:p>
            <a:r>
              <a:rPr lang="en-US" sz="1800" dirty="0"/>
              <a:t>KFRE is valid when eGFR and ACR measurements are valid i.e. in a steady state and NOT with rapidly changing eGFR such as with acute kidney injury.</a:t>
            </a:r>
          </a:p>
          <a:p>
            <a:endParaRPr lang="en-US" sz="1800" dirty="0"/>
          </a:p>
          <a:p>
            <a:r>
              <a:rPr lang="en-GB" sz="1800" b="0" i="0" dirty="0">
                <a:solidFill>
                  <a:srgbClr val="201F1E"/>
                </a:solidFill>
                <a:effectLst/>
              </a:rPr>
              <a:t>When eGFR is not in a steady state</a:t>
            </a:r>
            <a:r>
              <a:rPr lang="en-US" sz="1800" dirty="0"/>
              <a:t>, other NICE referral criteria may be considered, such as:</a:t>
            </a:r>
          </a:p>
          <a:p>
            <a:endParaRPr lang="en-US" sz="1800" dirty="0"/>
          </a:p>
          <a:p>
            <a:pPr lvl="1"/>
            <a:r>
              <a:rPr lang="en-US" sz="1600" dirty="0"/>
              <a:t>“a sustained decrease in eGFR of 25% or more and a change in eGFR category within 12 months”</a:t>
            </a:r>
          </a:p>
          <a:p>
            <a:pPr lvl="1"/>
            <a:endParaRPr lang="en-US" sz="1600" dirty="0"/>
          </a:p>
          <a:p>
            <a:pPr lvl="1"/>
            <a:r>
              <a:rPr lang="en-US" sz="1600" dirty="0"/>
              <a:t>“a sustained decrease in eGFR of 15 ml/min/1.73 m</a:t>
            </a:r>
            <a:r>
              <a:rPr lang="en-US" sz="1600" baseline="30000" dirty="0"/>
              <a:t>2</a:t>
            </a:r>
            <a:r>
              <a:rPr lang="en-US" sz="1600" dirty="0"/>
              <a:t> or more per year”</a:t>
            </a:r>
          </a:p>
          <a:p>
            <a:endParaRPr lang="en-US" sz="1800" dirty="0"/>
          </a:p>
          <a:p>
            <a:r>
              <a:rPr lang="en-US" sz="1800" dirty="0"/>
              <a:t>Other factors that may affect the validity of KFRE include:</a:t>
            </a:r>
          </a:p>
          <a:p>
            <a:pPr lvl="1"/>
            <a:endParaRPr lang="en-US" sz="1600" dirty="0"/>
          </a:p>
          <a:p>
            <a:pPr lvl="1"/>
            <a:r>
              <a:rPr lang="en-US" sz="1600" dirty="0"/>
              <a:t>eGFR – extremes of weight/muscle mass, limb amputation and liver failure (see session on interpreting GFR)</a:t>
            </a:r>
          </a:p>
          <a:p>
            <a:pPr lvl="1"/>
            <a:endParaRPr lang="en-US" sz="1600" dirty="0"/>
          </a:p>
          <a:p>
            <a:pPr lvl="1"/>
            <a:r>
              <a:rPr lang="en-US" sz="1600" dirty="0"/>
              <a:t>ACR – presence of urinary tract infection, bladder catheterization (see session on albuminuria)</a:t>
            </a:r>
          </a:p>
          <a:p>
            <a:pPr lvl="1"/>
            <a:endParaRPr lang="en-US" sz="1600" dirty="0"/>
          </a:p>
          <a:p>
            <a:pPr lvl="1"/>
            <a:r>
              <a:rPr lang="en-US" sz="1600" dirty="0"/>
              <a:t>Primary renal disease and kidney transplants - other risk prediction tools may be available for specific diseases, such as the “International IgAN Prediction Tool” </a:t>
            </a:r>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a:xfrm>
            <a:off x="505235" y="339118"/>
            <a:ext cx="8629038" cy="1260475"/>
          </a:xfrm>
        </p:spPr>
        <p:txBody>
          <a:bodyPr/>
          <a:lstStyle/>
          <a:p>
            <a:r>
              <a:rPr lang="en-US" dirty="0"/>
              <a:t>When to be cautious with a KFRE result</a:t>
            </a:r>
            <a:endParaRPr lang="en-GB" dirty="0"/>
          </a:p>
        </p:txBody>
      </p:sp>
      <p:sp>
        <p:nvSpPr>
          <p:cNvPr id="5" name="Slide Number Placeholder 4">
            <a:extLst>
              <a:ext uri="{FF2B5EF4-FFF2-40B4-BE49-F238E27FC236}">
                <a16:creationId xmlns:a16="http://schemas.microsoft.com/office/drawing/2014/main" id="{F97EB7AC-F396-430C-8575-613988F7E6CB}"/>
              </a:ext>
            </a:extLst>
          </p:cNvPr>
          <p:cNvSpPr>
            <a:spLocks noGrp="1"/>
          </p:cNvSpPr>
          <p:nvPr>
            <p:ph type="sldNum" sz="quarter" idx="12"/>
          </p:nvPr>
        </p:nvSpPr>
        <p:spPr/>
        <p:txBody>
          <a:bodyPr/>
          <a:lstStyle/>
          <a:p>
            <a:fld id="{E85A7407-A20E-4A0B-A3A5-2AD794AF9A1B}" type="slidenum">
              <a:rPr lang="en-GB" smtClean="0"/>
              <a:t>6</a:t>
            </a:fld>
            <a:endParaRPr lang="en-GB" dirty="0"/>
          </a:p>
        </p:txBody>
      </p:sp>
    </p:spTree>
    <p:extLst>
      <p:ext uri="{BB962C8B-B14F-4D97-AF65-F5344CB8AC3E}">
        <p14:creationId xmlns:p14="http://schemas.microsoft.com/office/powerpoint/2010/main" val="421607277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a:xfrm>
            <a:off x="506211" y="1506606"/>
            <a:ext cx="11161100" cy="4681537"/>
          </a:xfrm>
        </p:spPr>
        <p:txBody>
          <a:bodyPr>
            <a:normAutofit fontScale="85000" lnSpcReduction="20000"/>
          </a:bodyPr>
          <a:lstStyle/>
          <a:p>
            <a:pPr>
              <a:lnSpc>
                <a:spcPct val="120000"/>
              </a:lnSpc>
            </a:pPr>
            <a:r>
              <a:rPr lang="en-US" sz="1900" dirty="0"/>
              <a:t>The 2021 NICE guideline “Shared decision making” - </a:t>
            </a:r>
            <a:r>
              <a:rPr lang="en-US" sz="1900" dirty="0">
                <a:hlinkClick r:id="rId2"/>
              </a:rPr>
              <a:t>https://www.nice.org.uk/guidance/ng197</a:t>
            </a:r>
            <a:r>
              <a:rPr lang="en-US" sz="1900" dirty="0"/>
              <a:t> – should be considered essential reading for all clinicians discussing KFRE, and any other risk, with patients and their carers.</a:t>
            </a:r>
          </a:p>
          <a:p>
            <a:endParaRPr lang="en-US" sz="1900" dirty="0"/>
          </a:p>
          <a:p>
            <a:pPr algn="l"/>
            <a:r>
              <a:rPr lang="en-US" sz="1900" b="0" i="0" dirty="0">
                <a:effectLst/>
              </a:rPr>
              <a:t>Explain risk in the context of each person's life and what matters to them</a:t>
            </a:r>
          </a:p>
          <a:p>
            <a:pPr algn="l"/>
            <a:endParaRPr lang="en-US" sz="1900" dirty="0"/>
          </a:p>
          <a:p>
            <a:r>
              <a:rPr lang="en-US" sz="1900" b="0" i="0" dirty="0">
                <a:effectLst/>
              </a:rPr>
              <a:t>Present risk over a defined time period i.e. for KFRE over two or five years</a:t>
            </a:r>
          </a:p>
          <a:p>
            <a:pPr marL="0" indent="0" algn="l">
              <a:buNone/>
            </a:pPr>
            <a:endParaRPr lang="en-US" sz="1900" b="0" i="0" dirty="0">
              <a:effectLst/>
            </a:endParaRPr>
          </a:p>
          <a:p>
            <a:pPr algn="l"/>
            <a:r>
              <a:rPr lang="en-US" sz="1900" dirty="0"/>
              <a:t>Avoid t</a:t>
            </a:r>
            <a:r>
              <a:rPr lang="en-US" sz="1900" b="0" i="0" dirty="0">
                <a:effectLst/>
              </a:rPr>
              <a:t>erms such as 'risk', 'rare', 'unusual' and 'common’ – these are interpreted in different ways by different people</a:t>
            </a:r>
          </a:p>
          <a:p>
            <a:pPr marL="0" indent="0" algn="l">
              <a:buNone/>
            </a:pPr>
            <a:endParaRPr lang="en-US" sz="1900" b="0" i="0" dirty="0">
              <a:effectLst/>
            </a:endParaRPr>
          </a:p>
          <a:p>
            <a:pPr algn="l"/>
            <a:r>
              <a:rPr lang="en-US" sz="1900" b="0" i="0" dirty="0">
                <a:effectLst/>
              </a:rPr>
              <a:t>Use natural frequencies rather than percentages - “10 in 100”, </a:t>
            </a:r>
            <a:r>
              <a:rPr lang="en-US" sz="1900" dirty="0"/>
              <a:t>NOT “</a:t>
            </a:r>
            <a:r>
              <a:rPr lang="en-US" sz="1900" b="0" i="0" dirty="0">
                <a:effectLst/>
              </a:rPr>
              <a:t>10%”</a:t>
            </a:r>
          </a:p>
          <a:p>
            <a:pPr algn="l"/>
            <a:endParaRPr lang="en-US" sz="1900" dirty="0"/>
          </a:p>
          <a:p>
            <a:pPr algn="l"/>
            <a:r>
              <a:rPr lang="en-US" sz="1900" b="0" i="0" dirty="0">
                <a:effectLst/>
              </a:rPr>
              <a:t>Use the same denominator when comparing risk</a:t>
            </a:r>
          </a:p>
          <a:p>
            <a:pPr lvl="1"/>
            <a:endParaRPr lang="en-US" sz="1900" b="0" i="0" dirty="0">
              <a:effectLst/>
            </a:endParaRPr>
          </a:p>
          <a:p>
            <a:pPr lvl="1"/>
            <a:r>
              <a:rPr lang="en-US" sz="1900" b="0" i="0" dirty="0">
                <a:effectLst/>
              </a:rPr>
              <a:t>“7 in 100 for </a:t>
            </a:r>
            <a:r>
              <a:rPr lang="en-US" sz="1900" dirty="0"/>
              <a:t>two</a:t>
            </a:r>
            <a:r>
              <a:rPr lang="en-US" sz="1900" b="0" i="0" dirty="0">
                <a:effectLst/>
              </a:rPr>
              <a:t> year risk and 20 in 100 for five year risk”</a:t>
            </a:r>
          </a:p>
          <a:p>
            <a:pPr lvl="1"/>
            <a:endParaRPr lang="en-US" sz="1900" dirty="0"/>
          </a:p>
          <a:p>
            <a:pPr lvl="1"/>
            <a:r>
              <a:rPr lang="en-US" sz="1900" dirty="0"/>
              <a:t>NOT “</a:t>
            </a:r>
            <a:r>
              <a:rPr lang="en-US" sz="1900" b="0" i="0" dirty="0">
                <a:effectLst/>
              </a:rPr>
              <a:t>1 in 14  for </a:t>
            </a:r>
            <a:r>
              <a:rPr lang="en-US" sz="1900" dirty="0"/>
              <a:t>two</a:t>
            </a:r>
            <a:r>
              <a:rPr lang="en-US" sz="1900" b="0" i="0" dirty="0">
                <a:effectLst/>
              </a:rPr>
              <a:t> year risk and 1 in 5 for </a:t>
            </a:r>
            <a:r>
              <a:rPr lang="en-US" sz="1900" dirty="0"/>
              <a:t>f</a:t>
            </a:r>
            <a:r>
              <a:rPr lang="en-US" sz="1900" b="0" i="0" dirty="0">
                <a:effectLst/>
              </a:rPr>
              <a:t>ive year risk”</a:t>
            </a:r>
          </a:p>
          <a:p>
            <a:pPr lvl="1"/>
            <a:endParaRPr lang="en-US" sz="1900" dirty="0"/>
          </a:p>
          <a:p>
            <a:pPr algn="l"/>
            <a:r>
              <a:rPr lang="en-US" sz="1900" b="0" i="0" dirty="0">
                <a:effectLst/>
              </a:rPr>
              <a:t>Use both positive and negative framing</a:t>
            </a:r>
          </a:p>
          <a:p>
            <a:pPr lvl="1"/>
            <a:endParaRPr lang="en-US" sz="1900" dirty="0"/>
          </a:p>
          <a:p>
            <a:pPr lvl="1"/>
            <a:r>
              <a:rPr lang="en-US" sz="1900" dirty="0"/>
              <a:t>“your risk is 20 in 100 of needing dialysis or a transplant in the next five years”</a:t>
            </a:r>
          </a:p>
          <a:p>
            <a:pPr lvl="1"/>
            <a:endParaRPr lang="en-US" sz="1900" dirty="0"/>
          </a:p>
          <a:p>
            <a:pPr lvl="1"/>
            <a:r>
              <a:rPr lang="en-US" sz="1900" dirty="0"/>
              <a:t>“your risk is 80 in 100 of NOT needing dialysis or a transplant in the next five years”</a:t>
            </a:r>
          </a:p>
          <a:p>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a:xfrm>
            <a:off x="514962" y="368300"/>
            <a:ext cx="8629038" cy="1260475"/>
          </a:xfrm>
        </p:spPr>
        <p:txBody>
          <a:bodyPr/>
          <a:lstStyle/>
          <a:p>
            <a:r>
              <a:rPr lang="en-US" dirty="0"/>
              <a:t>Discussing the KFRE Results with A Patient</a:t>
            </a:r>
            <a:endParaRPr lang="en-GB" dirty="0"/>
          </a:p>
        </p:txBody>
      </p:sp>
      <p:sp>
        <p:nvSpPr>
          <p:cNvPr id="5" name="Slide Number Placeholder 4">
            <a:extLst>
              <a:ext uri="{FF2B5EF4-FFF2-40B4-BE49-F238E27FC236}">
                <a16:creationId xmlns:a16="http://schemas.microsoft.com/office/drawing/2014/main" id="{F97EB7AC-F396-430C-8575-613988F7E6CB}"/>
              </a:ext>
            </a:extLst>
          </p:cNvPr>
          <p:cNvSpPr>
            <a:spLocks noGrp="1"/>
          </p:cNvSpPr>
          <p:nvPr>
            <p:ph type="sldNum" sz="quarter" idx="12"/>
          </p:nvPr>
        </p:nvSpPr>
        <p:spPr/>
        <p:txBody>
          <a:bodyPr/>
          <a:lstStyle/>
          <a:p>
            <a:fld id="{E85A7407-A20E-4A0B-A3A5-2AD794AF9A1B}" type="slidenum">
              <a:rPr lang="en-GB" smtClean="0"/>
              <a:t>7</a:t>
            </a:fld>
            <a:endParaRPr lang="en-GB" dirty="0"/>
          </a:p>
        </p:txBody>
      </p:sp>
    </p:spTree>
    <p:extLst>
      <p:ext uri="{BB962C8B-B14F-4D97-AF65-F5344CB8AC3E}">
        <p14:creationId xmlns:p14="http://schemas.microsoft.com/office/powerpoint/2010/main" val="155602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p:txBody>
          <a:bodyPr>
            <a:normAutofit/>
          </a:bodyPr>
          <a:lstStyle/>
          <a:p>
            <a:r>
              <a:rPr lang="en-US" sz="1900" dirty="0">
                <a:ea typeface="Lato" panose="020F0502020204030203" pitchFamily="34" charset="0"/>
              </a:rPr>
              <a:t>Share and discuss the result with the patient, their family members and/or carers as appropriate.</a:t>
            </a:r>
          </a:p>
          <a:p>
            <a:endParaRPr lang="en-US" sz="1900" dirty="0">
              <a:ea typeface="Lato" panose="020F0502020204030203" pitchFamily="34" charset="0"/>
            </a:endParaRPr>
          </a:p>
          <a:p>
            <a:r>
              <a:rPr lang="en-US" sz="1900" dirty="0">
                <a:ea typeface="Lato" panose="020F0502020204030203" pitchFamily="34" charset="0"/>
              </a:rPr>
              <a:t>Consider a patient’s wishes and co-morbidities in relation to their KFRE result, particularly if you are considering referral to secondary care.</a:t>
            </a:r>
          </a:p>
          <a:p>
            <a:endParaRPr lang="en-US" sz="1900" dirty="0">
              <a:ea typeface="Lato" panose="020F0502020204030203" pitchFamily="34" charset="0"/>
            </a:endParaRPr>
          </a:p>
          <a:p>
            <a:r>
              <a:rPr lang="en-US" sz="1900" dirty="0">
                <a:ea typeface="Lato" panose="020F0502020204030203" pitchFamily="34" charset="0"/>
              </a:rPr>
              <a:t>Consider referral to secondary care if a patient’s KFRE five year risk is greater than 5%, or any of the other NICE criteria for referral. This replaces the previous referral criteria of an eGFR &lt;30 ml/min/1.73m</a:t>
            </a:r>
            <a:r>
              <a:rPr lang="en-US" sz="1900" baseline="30000" dirty="0">
                <a:ea typeface="Lato" panose="020F0502020204030203" pitchFamily="34" charset="0"/>
              </a:rPr>
              <a:t>2 </a:t>
            </a:r>
            <a:r>
              <a:rPr lang="en-US" sz="1900" dirty="0">
                <a:ea typeface="Lato" panose="020F0502020204030203" pitchFamily="34" charset="0"/>
              </a:rPr>
              <a:t>in the 2014 NICE guidelines.</a:t>
            </a:r>
          </a:p>
          <a:p>
            <a:endParaRPr lang="en-US" sz="1900" dirty="0">
              <a:ea typeface="Lato" panose="020F0502020204030203" pitchFamily="34" charset="0"/>
            </a:endParaRPr>
          </a:p>
          <a:p>
            <a:r>
              <a:rPr lang="en-US" sz="1900" dirty="0">
                <a:ea typeface="Lato" panose="020F0502020204030203" pitchFamily="34" charset="0"/>
              </a:rPr>
              <a:t>Repeat a KFRE calculation during annual check ups for other co-morbidities such as hypertension and/or diabetes, or more frequently depending on their CKD stage.</a:t>
            </a:r>
          </a:p>
          <a:p>
            <a:pPr marL="0" indent="0">
              <a:buNone/>
            </a:pPr>
            <a:endParaRPr lang="en-US" sz="1800" dirty="0"/>
          </a:p>
          <a:p>
            <a:pPr marL="0" indent="0">
              <a:buNone/>
            </a:pPr>
            <a:endParaRPr lang="en-US" sz="1800" dirty="0"/>
          </a:p>
          <a:p>
            <a:pPr marL="0" indent="0">
              <a:buNone/>
            </a:pPr>
            <a:endParaRPr lang="en-US" sz="1800" dirty="0"/>
          </a:p>
        </p:txBody>
      </p:sp>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a:xfrm>
            <a:off x="514962" y="368300"/>
            <a:ext cx="8629038" cy="1260475"/>
          </a:xfrm>
        </p:spPr>
        <p:txBody>
          <a:bodyPr/>
          <a:lstStyle/>
          <a:p>
            <a:r>
              <a:rPr lang="en-US" dirty="0"/>
              <a:t>What to do with a KFRE Result?</a:t>
            </a:r>
            <a:endParaRPr lang="en-GB" dirty="0"/>
          </a:p>
        </p:txBody>
      </p:sp>
      <p:sp>
        <p:nvSpPr>
          <p:cNvPr id="5" name="Slide Number Placeholder 4">
            <a:extLst>
              <a:ext uri="{FF2B5EF4-FFF2-40B4-BE49-F238E27FC236}">
                <a16:creationId xmlns:a16="http://schemas.microsoft.com/office/drawing/2014/main" id="{F97EB7AC-F396-430C-8575-613988F7E6CB}"/>
              </a:ext>
            </a:extLst>
          </p:cNvPr>
          <p:cNvSpPr>
            <a:spLocks noGrp="1"/>
          </p:cNvSpPr>
          <p:nvPr>
            <p:ph type="sldNum" sz="quarter" idx="12"/>
          </p:nvPr>
        </p:nvSpPr>
        <p:spPr/>
        <p:txBody>
          <a:bodyPr/>
          <a:lstStyle/>
          <a:p>
            <a:fld id="{E85A7407-A20E-4A0B-A3A5-2AD794AF9A1B}" type="slidenum">
              <a:rPr lang="en-GB" smtClean="0"/>
              <a:t>8</a:t>
            </a:fld>
            <a:endParaRPr lang="en-GB" dirty="0"/>
          </a:p>
        </p:txBody>
      </p:sp>
    </p:spTree>
    <p:extLst>
      <p:ext uri="{BB962C8B-B14F-4D97-AF65-F5344CB8AC3E}">
        <p14:creationId xmlns:p14="http://schemas.microsoft.com/office/powerpoint/2010/main" val="233546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63E7-74D4-44ED-B0F2-430E7A5BDBD7}"/>
              </a:ext>
            </a:extLst>
          </p:cNvPr>
          <p:cNvSpPr>
            <a:spLocks noGrp="1"/>
          </p:cNvSpPr>
          <p:nvPr>
            <p:ph idx="1"/>
          </p:nvPr>
        </p:nvSpPr>
        <p:spPr/>
        <p:txBody>
          <a:bodyPr>
            <a:normAutofit/>
          </a:bodyPr>
          <a:lstStyle/>
          <a:p>
            <a:r>
              <a:rPr lang="en-US" sz="1800" dirty="0"/>
              <a:t>KFRE is a well validated risk prediction tool, recommended by NICE, for the prediction of KRT in the next two or five years in individuals with CKD Stages 3a to 5.</a:t>
            </a:r>
          </a:p>
          <a:p>
            <a:endParaRPr lang="en-US" sz="1800" dirty="0"/>
          </a:p>
          <a:p>
            <a:r>
              <a:rPr lang="en-US" sz="1800" dirty="0"/>
              <a:t>KFRE uses age, sex, eGFR and ACR to make a KRT prediction.</a:t>
            </a:r>
          </a:p>
          <a:p>
            <a:endParaRPr lang="en-US" sz="1800" dirty="0"/>
          </a:p>
          <a:p>
            <a:r>
              <a:rPr lang="en-US" sz="1800" dirty="0"/>
              <a:t>KFRE is not valid in individuals with rapidly changing kidney function such as acute kidney injury, and should be used with caution in individuals with extreme body weights, amputations, urinary tract infection and bladder catheters.</a:t>
            </a:r>
          </a:p>
          <a:p>
            <a:endParaRPr lang="en-US" sz="1800" dirty="0"/>
          </a:p>
          <a:p>
            <a:r>
              <a:rPr lang="en-US" sz="1800" dirty="0"/>
              <a:t>KFRE results should be discussed with a patients using jargon free language e.g. “your risk of needing dialysis or a kidney transplant is 10 in 100 in the next five years”.</a:t>
            </a:r>
          </a:p>
          <a:p>
            <a:endParaRPr lang="en-US" sz="1800" dirty="0"/>
          </a:p>
          <a:p>
            <a:r>
              <a:rPr lang="en-US" sz="1800" dirty="0"/>
              <a:t>Consider referral to secondary care if a patient’s KFRE five year risk is greater than 5%. This replaces the previous referral criteria of an eGFR &lt;30 ml/min/1.73m</a:t>
            </a:r>
            <a:r>
              <a:rPr lang="en-US" sz="1800" baseline="30000" dirty="0"/>
              <a:t>2</a:t>
            </a:r>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2" name="Title 1">
            <a:extLst>
              <a:ext uri="{FF2B5EF4-FFF2-40B4-BE49-F238E27FC236}">
                <a16:creationId xmlns:a16="http://schemas.microsoft.com/office/drawing/2014/main" id="{827E68A8-AD61-40A6-AA61-DD18FE6CE802}"/>
              </a:ext>
            </a:extLst>
          </p:cNvPr>
          <p:cNvSpPr>
            <a:spLocks noGrp="1"/>
          </p:cNvSpPr>
          <p:nvPr>
            <p:ph type="title"/>
          </p:nvPr>
        </p:nvSpPr>
        <p:spPr>
          <a:xfrm>
            <a:off x="514962" y="368300"/>
            <a:ext cx="8629038" cy="1260475"/>
          </a:xfrm>
        </p:spPr>
        <p:txBody>
          <a:bodyPr/>
          <a:lstStyle/>
          <a:p>
            <a:r>
              <a:rPr lang="en-US" dirty="0"/>
              <a:t>Summary</a:t>
            </a:r>
            <a:endParaRPr lang="en-GB" dirty="0"/>
          </a:p>
        </p:txBody>
      </p:sp>
      <p:sp>
        <p:nvSpPr>
          <p:cNvPr id="5" name="Slide Number Placeholder 4">
            <a:extLst>
              <a:ext uri="{FF2B5EF4-FFF2-40B4-BE49-F238E27FC236}">
                <a16:creationId xmlns:a16="http://schemas.microsoft.com/office/drawing/2014/main" id="{F97EB7AC-F396-430C-8575-613988F7E6CB}"/>
              </a:ext>
            </a:extLst>
          </p:cNvPr>
          <p:cNvSpPr>
            <a:spLocks noGrp="1"/>
          </p:cNvSpPr>
          <p:nvPr>
            <p:ph type="sldNum" sz="quarter" idx="12"/>
          </p:nvPr>
        </p:nvSpPr>
        <p:spPr/>
        <p:txBody>
          <a:bodyPr/>
          <a:lstStyle/>
          <a:p>
            <a:fld id="{E85A7407-A20E-4A0B-A3A5-2AD794AF9A1B}" type="slidenum">
              <a:rPr lang="en-GB" smtClean="0"/>
              <a:t>9</a:t>
            </a:fld>
            <a:endParaRPr lang="en-GB" dirty="0"/>
          </a:p>
        </p:txBody>
      </p:sp>
    </p:spTree>
    <p:extLst>
      <p:ext uri="{BB962C8B-B14F-4D97-AF65-F5344CB8AC3E}">
        <p14:creationId xmlns:p14="http://schemas.microsoft.com/office/powerpoint/2010/main" val="247740236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UKKA Theme (white)">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KA Theme (midnight)">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1591</TotalTime>
  <Words>1234</Words>
  <Application>Microsoft Office PowerPoint</Application>
  <PresentationFormat>Widescreen</PresentationFormat>
  <Paragraphs>144</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Visby CF Bold</vt:lpstr>
      <vt:lpstr>Arial</vt:lpstr>
      <vt:lpstr>Visby Round CF DemiBold</vt:lpstr>
      <vt:lpstr>Calibri</vt:lpstr>
      <vt:lpstr>Visby Round CF</vt:lpstr>
      <vt:lpstr>UKKA Theme (white)</vt:lpstr>
      <vt:lpstr>UKKA Theme (midnight)</vt:lpstr>
      <vt:lpstr>The Kidney Failure Risk Equation (KFRE)</vt:lpstr>
      <vt:lpstr>KFRE Description</vt:lpstr>
      <vt:lpstr>UK KFRE Validation &amp; NICE  Recommendation</vt:lpstr>
      <vt:lpstr>Make sure you use KFRE UK! kfre.co.uk</vt:lpstr>
      <vt:lpstr>When to use KFRE</vt:lpstr>
      <vt:lpstr>When to be cautious with a KFRE result</vt:lpstr>
      <vt:lpstr>Discussing the KFRE Results with A Patient</vt:lpstr>
      <vt:lpstr>What to do with a KFRE Result?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dc:creator>
  <cp:lastModifiedBy>Caitlin Sewell</cp:lastModifiedBy>
  <cp:revision>88</cp:revision>
  <dcterms:created xsi:type="dcterms:W3CDTF">2021-07-07T08:58:23Z</dcterms:created>
  <dcterms:modified xsi:type="dcterms:W3CDTF">2022-03-16T10:16:16Z</dcterms:modified>
</cp:coreProperties>
</file>