
<file path=[Content_Types].xml><?xml version="1.0" encoding="utf-8"?>
<Types xmlns="http://schemas.openxmlformats.org/package/2006/content-types">
  <Default Extension="rels" ContentType="application/vnd.openxmlformats-package.relationships+xml"/>
  <Override PartName="/ppt/slideLayouts/slideLayout1.xml" ContentType="application/vnd.openxmlformats-officedocument.presentationml.slideLayout+xml"/>
  <Default Extension="png" ContentType="image/png"/>
  <Override PartName="/ppt/slides/slide11.xml" ContentType="application/vnd.openxmlformats-officedocument.presentationml.slide+xml"/>
  <Default Extension="xml" ContentType="application/xml"/>
  <Override PartName="/ppt/slides/slide9.xml" ContentType="application/vnd.openxmlformats-officedocument.presentationml.slide+xml"/>
  <Default Extension="jpeg" ContentType="image/jpeg"/>
  <Override PartName="/ppt/tableStyles.xml" ContentType="application/vnd.openxmlformats-officedocument.presentationml.tableStyles+xml"/>
  <Override PartName="/ppt/slideLayouts/slideLayout8.xml" ContentType="application/vnd.openxmlformats-officedocument.presentationml.slideLayout+xml"/>
  <Override PartName="/ppt/slides/slide7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5.xml" ContentType="application/vnd.openxmlformats-officedocument.presentationml.slide+xml"/>
  <Override PartName="/ppt/theme/theme2.xml" ContentType="application/vnd.openxmlformats-officedocument.theme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slides/slide3.xml" ContentType="application/vnd.openxmlformats-officedocument.presentationml.slide+xml"/>
  <Override PartName="/ppt/slideLayouts/slideLayout10.xml" ContentType="application/vnd.openxmlformats-officedocument.presentationml.slideLayout+xml"/>
  <Override PartName="/ppt/slides/slide14.xml" ContentType="application/vnd.openxmlformats-officedocument.presentationml.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slideLayouts/slideLayout2.xml" ContentType="application/vnd.openxmlformats-officedocument.presentationml.slideLayout+xml"/>
  <Override PartName="/ppt/slides/slide1.xml" ContentType="application/vnd.openxmlformats-officedocument.presentationml.slide+xml"/>
  <Override PartName="/ppt/slides/slide12.xml" ContentType="application/vnd.openxmlformats-officedocument.presentationml.slide+xml"/>
  <Default Extension="bin" ContentType="application/vnd.openxmlformats-officedocument.presentationml.printerSettings"/>
  <Default Extension="tiff" ContentType="image/tiff"/>
  <Override PartName="/ppt/slides/slide10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slides/slide8.xml" ContentType="application/vnd.openxmlformats-officedocument.presentationml.slide+xml"/>
  <Override PartName="/ppt/presentation.xml" ContentType="application/vnd.openxmlformats-officedocument.presentationml.presentation.main+xml"/>
  <Override PartName="/ppt/slideLayouts/slideLayout7.xml" ContentType="application/vnd.openxmlformats-officedocument.presentationml.slideLayout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5.xml" ContentType="application/vnd.openxmlformats-officedocument.presentationml.slideLayout+xml"/>
  <Override PartName="/ppt/slides/slide4.xml" ContentType="application/vnd.openxmlformats-officedocument.presentationml.slide+xml"/>
  <Override PartName="/ppt/slideLayouts/slideLayout11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slideLayouts/slideLayout3.xml" ContentType="application/vnd.openxmlformats-officedocument.presentationml.slideLayout+xml"/>
  <Override PartName="/ppt/slides/slide2.xml" ContentType="application/vnd.openxmlformats-officedocument.presentationml.slide+xml"/>
  <Override PartName="/ppt/slides/slide13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id="2147483648" r:id="rId1"/>
  </p:sldMasterIdLst>
  <p:notesMasterIdLst>
    <p:notesMasterId r:id="rId16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-106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-106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-106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-106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-106" charset="0"/>
        <a:ea typeface="+mn-ea"/>
        <a:cs typeface="+mn-cs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Arial" pitchFamily="-106" charset="0"/>
        <a:ea typeface="+mn-ea"/>
        <a:cs typeface="+mn-cs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Arial" pitchFamily="-106" charset="0"/>
        <a:ea typeface="+mn-ea"/>
        <a:cs typeface="+mn-cs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Arial" pitchFamily="-106" charset="0"/>
        <a:ea typeface="+mn-ea"/>
        <a:cs typeface="+mn-cs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Arial" pitchFamily="-106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2696" y="-110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theme" Target="theme/theme1.xml"/><Relationship Id="rId21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notesMaster" Target="notesMasters/notesMaster1.xml"/><Relationship Id="rId17" Type="http://schemas.openxmlformats.org/officeDocument/2006/relationships/printerSettings" Target="printerSettings/printerSettings1.bin"/><Relationship Id="rId18" Type="http://schemas.openxmlformats.org/officeDocument/2006/relationships/presProps" Target="presProps.xml"/><Relationship Id="rId1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331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48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/>
              <a:t>Click to 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</a:p>
        </p:txBody>
      </p:sp>
      <p:sp>
        <p:nvSpPr>
          <p:cNvPr id="2048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2048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82F5FA8A-D598-9D48-A408-67E573BB8027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GB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5C1BB24-92AB-A246-9412-8E53AFA88DF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9AA8B30-2C62-F945-80B8-14848EA4B42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F81118D-FD91-4045-A5F4-0C9E949FEB9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2FBD76E-C3BC-754A-995F-7ACBC605535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9C9123-7447-894B-BABC-3D8D4B2B2B4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2B5F40-2CE3-9445-A203-394F2627AE3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14B6D6F-2234-3249-9423-747AE5E0406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B8D5BA9-363D-374B-BD51-794B5784D0A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B6FC9CE-4ADB-F748-A370-EE63BF306AB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38728E-538E-AF4E-95C0-5AD7D55F097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8F2AF73-2C8C-384C-A8D3-6C750DC94A3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charset="0"/>
              </a:defRPr>
            </a:lvl1pPr>
          </a:lstStyle>
          <a:p>
            <a:pPr>
              <a:defRPr/>
            </a:pPr>
            <a:fld id="{E96F7E64-B70E-EE40-A944-F0FE5F8875E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-128"/>
          <a:cs typeface="ＭＳ Ｐゴシック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2.tiff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11.tiff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12.tiff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13.tiff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14.tiff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15.tif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3.tif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4.tif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5.tif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6.tiff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7.tiff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8.tiff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9.tiff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10.tiff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rrlogo 2007 slid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101013" y="188913"/>
            <a:ext cx="671512" cy="719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39" name="Rectangle 3"/>
          <p:cNvSpPr>
            <a:spLocks noChangeArrowheads="1"/>
          </p:cNvSpPr>
          <p:nvPr/>
        </p:nvSpPr>
        <p:spPr bwMode="auto">
          <a:xfrm>
            <a:off x="2628900" y="6237288"/>
            <a:ext cx="38862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</a:bodyPr>
          <a:lstStyle/>
          <a:p>
            <a:pPr algn="ctr"/>
            <a:r>
              <a:rPr lang="en-GB" sz="1600" b="1" dirty="0">
                <a:ea typeface="Arial" pitchFamily="-106" charset="0"/>
                <a:cs typeface="Arial" pitchFamily="-106" charset="0"/>
              </a:rPr>
              <a:t>UK Renal Registry</a:t>
            </a:r>
            <a:r>
              <a:rPr lang="en-GB" sz="1600" b="1" dirty="0" smtClean="0">
                <a:ea typeface="Arial" pitchFamily="-106" charset="0"/>
                <a:cs typeface="Arial" pitchFamily="-106" charset="0"/>
              </a:rPr>
              <a:t> </a:t>
            </a:r>
            <a:r>
              <a:rPr lang="en-US" sz="1600" b="1" dirty="0" smtClean="0">
                <a:ea typeface="Arial" pitchFamily="-106" charset="0"/>
                <a:cs typeface="Arial" pitchFamily="-106" charset="0"/>
              </a:rPr>
              <a:t>18th Annual Report</a:t>
            </a:r>
            <a:endParaRPr lang="en-US" sz="1600" b="1" dirty="0">
              <a:ea typeface="Arial" pitchFamily="-106" charset="0"/>
              <a:cs typeface="Arial" pitchFamily="-106" charset="0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1651000" y="1769667"/>
            <a:ext cx="5842000" cy="3259533"/>
            <a:chOff x="1651000" y="1769667"/>
            <a:chExt cx="5842000" cy="3259533"/>
          </a:xfrm>
        </p:grpSpPr>
        <p:sp>
          <p:nvSpPr>
            <p:cNvPr id="14342" name="Rectangle 3"/>
            <p:cNvSpPr>
              <a:spLocks noChangeArrowheads="1"/>
            </p:cNvSpPr>
            <p:nvPr/>
          </p:nvSpPr>
          <p:spPr bwMode="auto">
            <a:xfrm>
              <a:off x="2743200" y="1769667"/>
              <a:ext cx="4267200" cy="48784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sz="1200" b="1" dirty="0" smtClean="0"/>
                <a:t>Figure 10.1</a:t>
              </a:r>
              <a:r>
                <a:rPr lang="en-US" sz="1200" b="1" dirty="0"/>
                <a:t>.</a:t>
              </a:r>
              <a:r>
                <a:rPr lang="en-US" sz="1200" dirty="0" smtClean="0"/>
                <a:t> Median height </a:t>
              </a:r>
              <a:r>
                <a:rPr lang="en-US" sz="1200" dirty="0" err="1" smtClean="0"/>
                <a:t>z</a:t>
              </a:r>
              <a:r>
                <a:rPr lang="en-US" sz="1200" dirty="0" smtClean="0"/>
                <a:t>-scores for transplant patients &lt;18 years old in 2014, centre specific and national averages</a:t>
              </a:r>
              <a:endParaRPr lang="en-US" sz="1200" b="1" dirty="0">
                <a:ea typeface="Arial" pitchFamily="-106" charset="0"/>
                <a:cs typeface="Arial" pitchFamily="-106" charset="0"/>
              </a:endParaRPr>
            </a:p>
          </p:txBody>
        </p:sp>
        <p:pic>
          <p:nvPicPr>
            <p:cNvPr id="7" name="Picture 6" descr="Slide10-01.tif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651000" y="2245457"/>
              <a:ext cx="5842000" cy="2783743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rrlogo 2007 slid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101013" y="188913"/>
            <a:ext cx="671512" cy="719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55" name="Rectangle 3"/>
          <p:cNvSpPr>
            <a:spLocks noChangeArrowheads="1"/>
          </p:cNvSpPr>
          <p:nvPr/>
        </p:nvSpPr>
        <p:spPr bwMode="auto">
          <a:xfrm>
            <a:off x="2628900" y="6237288"/>
            <a:ext cx="38862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GB" sz="1600" b="1" dirty="0">
                <a:ea typeface="Arial" pitchFamily="-106" charset="0"/>
                <a:cs typeface="Arial" pitchFamily="-106" charset="0"/>
              </a:rPr>
              <a:t>UK Renal Registry</a:t>
            </a:r>
            <a:r>
              <a:rPr lang="en-GB" sz="1600" b="1" dirty="0" smtClean="0">
                <a:ea typeface="Arial" pitchFamily="-106" charset="0"/>
                <a:cs typeface="Arial" pitchFamily="-106" charset="0"/>
              </a:rPr>
              <a:t> </a:t>
            </a:r>
            <a:r>
              <a:rPr lang="en-US" sz="1600" b="1" dirty="0" smtClean="0">
                <a:ea typeface="Arial" pitchFamily="-106" charset="0"/>
                <a:cs typeface="Arial" pitchFamily="-106" charset="0"/>
              </a:rPr>
              <a:t>18th Annual Report</a:t>
            </a:r>
            <a:endParaRPr lang="en-US" sz="1600" b="1" dirty="0">
              <a:ea typeface="Arial" pitchFamily="-106" charset="0"/>
              <a:cs typeface="Arial" pitchFamily="-106" charset="0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2349500" y="2029267"/>
            <a:ext cx="4445000" cy="2784927"/>
            <a:chOff x="2349500" y="2029267"/>
            <a:chExt cx="4445000" cy="2784927"/>
          </a:xfrm>
        </p:grpSpPr>
        <p:sp>
          <p:nvSpPr>
            <p:cNvPr id="23557" name="Rectangle 3"/>
            <p:cNvSpPr>
              <a:spLocks noChangeArrowheads="1"/>
            </p:cNvSpPr>
            <p:nvPr/>
          </p:nvSpPr>
          <p:spPr bwMode="auto">
            <a:xfrm>
              <a:off x="3200400" y="2029267"/>
              <a:ext cx="3200399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 sz="1200" b="1" dirty="0" smtClean="0"/>
                <a:t>Figure 10.10</a:t>
              </a:r>
              <a:r>
                <a:rPr lang="en-US" sz="1200" b="1" dirty="0"/>
                <a:t>.</a:t>
              </a:r>
              <a:r>
                <a:rPr lang="en-US" sz="1200" dirty="0" smtClean="0"/>
                <a:t> BMI </a:t>
              </a:r>
              <a:r>
                <a:rPr lang="en-US" sz="1200" dirty="0" err="1" smtClean="0"/>
                <a:t>categorisation</a:t>
              </a:r>
              <a:r>
                <a:rPr lang="en-US" sz="1200" dirty="0" smtClean="0"/>
                <a:t> in children &lt;18 years old by modality in 2014</a:t>
              </a:r>
              <a:endParaRPr lang="en-US" sz="1200" dirty="0">
                <a:ea typeface="Arial" pitchFamily="-106" charset="0"/>
                <a:cs typeface="Arial" pitchFamily="-106" charset="0"/>
              </a:endParaRPr>
            </a:p>
          </p:txBody>
        </p:sp>
        <p:pic>
          <p:nvPicPr>
            <p:cNvPr id="7" name="Picture 6" descr="Slide10-10.tif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349500" y="2514600"/>
              <a:ext cx="4445000" cy="2299594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rrlogo 2007 slid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101013" y="188913"/>
            <a:ext cx="671512" cy="719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2628900" y="6237288"/>
            <a:ext cx="38862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GB" sz="1600" b="1" dirty="0">
                <a:ea typeface="Arial" pitchFamily="-106" charset="0"/>
                <a:cs typeface="Arial" pitchFamily="-106" charset="0"/>
              </a:rPr>
              <a:t>UK Renal Registry</a:t>
            </a:r>
            <a:r>
              <a:rPr lang="en-GB" sz="1600" b="1" dirty="0" smtClean="0">
                <a:ea typeface="Arial" pitchFamily="-106" charset="0"/>
                <a:cs typeface="Arial" pitchFamily="-106" charset="0"/>
              </a:rPr>
              <a:t> </a:t>
            </a:r>
            <a:r>
              <a:rPr lang="en-US" sz="1600" b="1" dirty="0" smtClean="0">
                <a:ea typeface="Arial" pitchFamily="-106" charset="0"/>
                <a:cs typeface="Arial" pitchFamily="-106" charset="0"/>
              </a:rPr>
              <a:t>18th Annual Report</a:t>
            </a:r>
            <a:endParaRPr lang="en-US" sz="1600" b="1" dirty="0">
              <a:ea typeface="Arial" pitchFamily="-106" charset="0"/>
              <a:cs typeface="Arial" pitchFamily="-106" charset="0"/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1651000" y="1750502"/>
            <a:ext cx="5842000" cy="3296718"/>
            <a:chOff x="1651000" y="1750502"/>
            <a:chExt cx="5842000" cy="3296718"/>
          </a:xfrm>
        </p:grpSpPr>
        <p:sp>
          <p:nvSpPr>
            <p:cNvPr id="5" name="Rectangle 3"/>
            <p:cNvSpPr>
              <a:spLocks noChangeArrowheads="1"/>
            </p:cNvSpPr>
            <p:nvPr/>
          </p:nvSpPr>
          <p:spPr bwMode="auto">
            <a:xfrm>
              <a:off x="2286000" y="1750502"/>
              <a:ext cx="5080000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 sz="1200" b="1" dirty="0" smtClean="0"/>
                <a:t>Figure 10.11.</a:t>
              </a:r>
              <a:r>
                <a:rPr lang="en-US" sz="1200" dirty="0" smtClean="0"/>
                <a:t> Median systolic blood pressure </a:t>
              </a:r>
              <a:r>
                <a:rPr lang="en-US" sz="1200" dirty="0" err="1" smtClean="0"/>
                <a:t>z</a:t>
              </a:r>
              <a:r>
                <a:rPr lang="en-US" sz="1200" dirty="0" smtClean="0"/>
                <a:t>-scores for transplant patients &lt;18 years old in 2014, centre specific and national averages</a:t>
              </a:r>
              <a:endParaRPr lang="en-US" sz="1200" dirty="0">
                <a:ea typeface="Arial" pitchFamily="-106" charset="0"/>
                <a:cs typeface="Arial" pitchFamily="-106" charset="0"/>
              </a:endParaRPr>
            </a:p>
          </p:txBody>
        </p:sp>
        <p:pic>
          <p:nvPicPr>
            <p:cNvPr id="9" name="Picture 8" descr="Slide10-11.tif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651000" y="2209800"/>
              <a:ext cx="5842000" cy="2837420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rrlogo 2007 slid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101013" y="188913"/>
            <a:ext cx="671512" cy="719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2628900" y="6237288"/>
            <a:ext cx="38862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GB" sz="1600" b="1" dirty="0">
                <a:ea typeface="Arial" pitchFamily="-106" charset="0"/>
                <a:cs typeface="Arial" pitchFamily="-106" charset="0"/>
              </a:rPr>
              <a:t>UK Renal Registry</a:t>
            </a:r>
            <a:r>
              <a:rPr lang="en-GB" sz="1600" b="1" dirty="0" smtClean="0">
                <a:ea typeface="Arial" pitchFamily="-106" charset="0"/>
                <a:cs typeface="Arial" pitchFamily="-106" charset="0"/>
              </a:rPr>
              <a:t> </a:t>
            </a:r>
            <a:r>
              <a:rPr lang="en-US" sz="1600" b="1" dirty="0" smtClean="0">
                <a:ea typeface="Arial" pitchFamily="-106" charset="0"/>
                <a:cs typeface="Arial" pitchFamily="-106" charset="0"/>
              </a:rPr>
              <a:t>18th Annual Report</a:t>
            </a:r>
            <a:endParaRPr lang="en-US" sz="1600" b="1" dirty="0">
              <a:ea typeface="Arial" pitchFamily="-106" charset="0"/>
              <a:cs typeface="Arial" pitchFamily="-106" charset="0"/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1651000" y="1752734"/>
            <a:ext cx="5842000" cy="3294486"/>
            <a:chOff x="1651000" y="1752734"/>
            <a:chExt cx="5842000" cy="3294486"/>
          </a:xfrm>
        </p:grpSpPr>
        <p:sp>
          <p:nvSpPr>
            <p:cNvPr id="5" name="Rectangle 3"/>
            <p:cNvSpPr>
              <a:spLocks noChangeArrowheads="1"/>
            </p:cNvSpPr>
            <p:nvPr/>
          </p:nvSpPr>
          <p:spPr bwMode="auto">
            <a:xfrm>
              <a:off x="2209800" y="1752734"/>
              <a:ext cx="5257800" cy="457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 sz="1200" b="1" dirty="0" smtClean="0"/>
                <a:t>Figure 10.12.</a:t>
              </a:r>
              <a:r>
                <a:rPr lang="en-US" sz="1200" dirty="0" smtClean="0"/>
                <a:t> Median systolic blood pressure </a:t>
              </a:r>
              <a:r>
                <a:rPr lang="en-US" sz="1200" dirty="0" err="1" smtClean="0"/>
                <a:t>z</a:t>
              </a:r>
              <a:r>
                <a:rPr lang="en-US" sz="1200" dirty="0" smtClean="0"/>
                <a:t>-scores for dialysis patients &lt;18 years old in 2014, centre specific and national averages</a:t>
              </a:r>
              <a:endParaRPr lang="en-US" sz="1200" dirty="0">
                <a:ea typeface="Arial" pitchFamily="-106" charset="0"/>
                <a:cs typeface="Arial" pitchFamily="-106" charset="0"/>
              </a:endParaRPr>
            </a:p>
          </p:txBody>
        </p:sp>
        <p:pic>
          <p:nvPicPr>
            <p:cNvPr id="9" name="Picture 8" descr="Slide10-12.tif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651000" y="2209800"/>
              <a:ext cx="5842000" cy="2837420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rrlogo 2007 slid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101013" y="188913"/>
            <a:ext cx="671512" cy="719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2628900" y="6237288"/>
            <a:ext cx="38862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GB" sz="1600" b="1" dirty="0">
                <a:ea typeface="Arial" pitchFamily="-106" charset="0"/>
                <a:cs typeface="Arial" pitchFamily="-106" charset="0"/>
              </a:rPr>
              <a:t>UK Renal Registry</a:t>
            </a:r>
            <a:r>
              <a:rPr lang="en-GB" sz="1600" b="1" dirty="0" smtClean="0">
                <a:ea typeface="Arial" pitchFamily="-106" charset="0"/>
                <a:cs typeface="Arial" pitchFamily="-106" charset="0"/>
              </a:rPr>
              <a:t> </a:t>
            </a:r>
            <a:r>
              <a:rPr lang="en-US" sz="1600" b="1" dirty="0" smtClean="0">
                <a:ea typeface="Arial" pitchFamily="-106" charset="0"/>
                <a:cs typeface="Arial" pitchFamily="-106" charset="0"/>
              </a:rPr>
              <a:t>18th Annual Report</a:t>
            </a:r>
            <a:endParaRPr lang="en-US" sz="1600" b="1" dirty="0">
              <a:ea typeface="Arial" pitchFamily="-106" charset="0"/>
              <a:cs typeface="Arial" pitchFamily="-106" charset="0"/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1651000" y="1610099"/>
            <a:ext cx="5842000" cy="3525796"/>
            <a:chOff x="1651000" y="1610099"/>
            <a:chExt cx="5842000" cy="3525796"/>
          </a:xfrm>
        </p:grpSpPr>
        <p:sp>
          <p:nvSpPr>
            <p:cNvPr id="5" name="Rectangle 3"/>
            <p:cNvSpPr>
              <a:spLocks noChangeArrowheads="1"/>
            </p:cNvSpPr>
            <p:nvPr/>
          </p:nvSpPr>
          <p:spPr bwMode="auto">
            <a:xfrm>
              <a:off x="2133600" y="1610099"/>
              <a:ext cx="5257800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 sz="1200" b="1" dirty="0" smtClean="0"/>
                <a:t>Figure 10.13. </a:t>
              </a:r>
              <a:r>
                <a:rPr lang="en-US" sz="1200" dirty="0" smtClean="0"/>
                <a:t>The use of ESA by </a:t>
              </a:r>
              <a:r>
                <a:rPr lang="en-US" sz="1200" dirty="0" err="1" smtClean="0"/>
                <a:t>haemoglobin</a:t>
              </a:r>
              <a:r>
                <a:rPr lang="en-US" sz="1200" dirty="0" smtClean="0"/>
                <a:t> standard and treatment modality between 2003 and 2014 in prevalent RRT patients &lt;18 years old </a:t>
              </a:r>
              <a:endParaRPr lang="en-US" sz="1200" dirty="0">
                <a:ea typeface="Arial" pitchFamily="-106" charset="0"/>
                <a:cs typeface="Arial" pitchFamily="-106" charset="0"/>
              </a:endParaRPr>
            </a:p>
          </p:txBody>
        </p:sp>
        <p:pic>
          <p:nvPicPr>
            <p:cNvPr id="9" name="Picture 8" descr="Slide10-13.tif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651000" y="2057400"/>
              <a:ext cx="5842000" cy="3078495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rrlogo 2007 slid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101013" y="188913"/>
            <a:ext cx="671512" cy="719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2628900" y="6237288"/>
            <a:ext cx="38862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GB" sz="1600" b="1" dirty="0">
                <a:ea typeface="Arial" pitchFamily="-106" charset="0"/>
                <a:cs typeface="Arial" pitchFamily="-106" charset="0"/>
              </a:rPr>
              <a:t>UK Renal Registry</a:t>
            </a:r>
            <a:r>
              <a:rPr lang="en-GB" sz="1600" b="1" dirty="0" smtClean="0">
                <a:ea typeface="Arial" pitchFamily="-106" charset="0"/>
                <a:cs typeface="Arial" pitchFamily="-106" charset="0"/>
              </a:rPr>
              <a:t> </a:t>
            </a:r>
            <a:r>
              <a:rPr lang="en-US" sz="1600" b="1" dirty="0" smtClean="0">
                <a:ea typeface="Arial" pitchFamily="-106" charset="0"/>
                <a:cs typeface="Arial" pitchFamily="-106" charset="0"/>
              </a:rPr>
              <a:t>18th Annual Report</a:t>
            </a:r>
            <a:endParaRPr lang="en-US" sz="1600" b="1" dirty="0">
              <a:ea typeface="Arial" pitchFamily="-106" charset="0"/>
              <a:cs typeface="Arial" pitchFamily="-106" charset="0"/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1651000" y="1312381"/>
            <a:ext cx="5842000" cy="4069954"/>
            <a:chOff x="1651000" y="1312381"/>
            <a:chExt cx="5842000" cy="4069954"/>
          </a:xfrm>
        </p:grpSpPr>
        <p:sp>
          <p:nvSpPr>
            <p:cNvPr id="5" name="Rectangle 3"/>
            <p:cNvSpPr>
              <a:spLocks noChangeArrowheads="1"/>
            </p:cNvSpPr>
            <p:nvPr/>
          </p:nvSpPr>
          <p:spPr bwMode="auto">
            <a:xfrm>
              <a:off x="2514600" y="1312381"/>
              <a:ext cx="4267200" cy="685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sz="1200" b="1" dirty="0" smtClean="0"/>
                <a:t>Figure 10.14.</a:t>
              </a:r>
              <a:r>
                <a:rPr lang="en-US" sz="1200" dirty="0" smtClean="0"/>
                <a:t> The use of intravenous iron by </a:t>
              </a:r>
              <a:r>
                <a:rPr lang="en-US" sz="1200" dirty="0" err="1" smtClean="0"/>
                <a:t>haemoglobin</a:t>
              </a:r>
              <a:r>
                <a:rPr lang="en-US" sz="1200" dirty="0" smtClean="0"/>
                <a:t> standard and treatment modality between 2003 and 2014 in prevalent RRT patients &lt;18 years old</a:t>
              </a:r>
              <a:endParaRPr lang="en-US" sz="1200" dirty="0">
                <a:ea typeface="Arial" pitchFamily="-106" charset="0"/>
                <a:cs typeface="Arial" pitchFamily="-106" charset="0"/>
              </a:endParaRPr>
            </a:p>
          </p:txBody>
        </p:sp>
        <p:pic>
          <p:nvPicPr>
            <p:cNvPr id="9" name="Picture 8" descr="Slide10-14.tif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651000" y="1981200"/>
              <a:ext cx="5842000" cy="3401135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rrlogo 2007 slid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101013" y="188913"/>
            <a:ext cx="671512" cy="719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3" name="Rectangle 3"/>
          <p:cNvSpPr>
            <a:spLocks noChangeArrowheads="1"/>
          </p:cNvSpPr>
          <p:nvPr/>
        </p:nvSpPr>
        <p:spPr bwMode="auto">
          <a:xfrm>
            <a:off x="2628900" y="6237288"/>
            <a:ext cx="38862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GB" sz="1600" b="1" dirty="0">
                <a:ea typeface="Arial" pitchFamily="-106" charset="0"/>
                <a:cs typeface="Arial" pitchFamily="-106" charset="0"/>
              </a:rPr>
              <a:t>UK Renal Registry</a:t>
            </a:r>
            <a:r>
              <a:rPr lang="en-GB" sz="1600" b="1" dirty="0" smtClean="0">
                <a:ea typeface="Arial" pitchFamily="-106" charset="0"/>
                <a:cs typeface="Arial" pitchFamily="-106" charset="0"/>
              </a:rPr>
              <a:t> </a:t>
            </a:r>
            <a:r>
              <a:rPr lang="en-US" sz="1600" b="1" dirty="0" smtClean="0">
                <a:ea typeface="Arial" pitchFamily="-106" charset="0"/>
                <a:cs typeface="Arial" pitchFamily="-106" charset="0"/>
              </a:rPr>
              <a:t>18th Annual Report</a:t>
            </a:r>
            <a:endParaRPr lang="en-US" sz="1600" b="1" dirty="0">
              <a:ea typeface="Arial" pitchFamily="-106" charset="0"/>
              <a:cs typeface="Arial" pitchFamily="-106" charset="0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1651000" y="1765519"/>
            <a:ext cx="5842000" cy="3317092"/>
            <a:chOff x="1651000" y="1765519"/>
            <a:chExt cx="5842000" cy="3317092"/>
          </a:xfrm>
        </p:grpSpPr>
        <p:sp>
          <p:nvSpPr>
            <p:cNvPr id="15366" name="Rectangle 3"/>
            <p:cNvSpPr>
              <a:spLocks noChangeArrowheads="1"/>
            </p:cNvSpPr>
            <p:nvPr/>
          </p:nvSpPr>
          <p:spPr bwMode="auto">
            <a:xfrm>
              <a:off x="2667000" y="1765519"/>
              <a:ext cx="4267200" cy="457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sz="1200" b="1" dirty="0" smtClean="0"/>
                <a:t>Figure 10.2</a:t>
              </a:r>
              <a:r>
                <a:rPr lang="en-US" sz="1200" b="1" dirty="0"/>
                <a:t>.</a:t>
              </a:r>
              <a:r>
                <a:rPr lang="en-US" sz="1200" dirty="0" smtClean="0"/>
                <a:t> Median height </a:t>
              </a:r>
              <a:r>
                <a:rPr lang="en-US" sz="1200" dirty="0" err="1" smtClean="0"/>
                <a:t>z</a:t>
              </a:r>
              <a:r>
                <a:rPr lang="en-US" sz="1200" dirty="0" smtClean="0"/>
                <a:t>-scores for dialysis patients &lt;18 years old in 2014, centre specific and national averages</a:t>
              </a:r>
              <a:endParaRPr lang="en-US" sz="1200" dirty="0">
                <a:ea typeface="Arial" pitchFamily="-106" charset="0"/>
                <a:cs typeface="Arial" pitchFamily="-106" charset="0"/>
              </a:endParaRPr>
            </a:p>
          </p:txBody>
        </p:sp>
        <p:pic>
          <p:nvPicPr>
            <p:cNvPr id="7" name="Picture 6" descr="Slide10-02.tif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651000" y="2286000"/>
              <a:ext cx="5842000" cy="2796611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rrlogo 2007 slid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101013" y="188913"/>
            <a:ext cx="671512" cy="719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87" name="Rectangle 3"/>
          <p:cNvSpPr>
            <a:spLocks noChangeArrowheads="1"/>
          </p:cNvSpPr>
          <p:nvPr/>
        </p:nvSpPr>
        <p:spPr bwMode="auto">
          <a:xfrm>
            <a:off x="2628900" y="6237288"/>
            <a:ext cx="38862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GB" sz="1600" b="1" dirty="0">
                <a:ea typeface="Arial" pitchFamily="-106" charset="0"/>
                <a:cs typeface="Arial" pitchFamily="-106" charset="0"/>
              </a:rPr>
              <a:t>UK Renal Registry</a:t>
            </a:r>
            <a:r>
              <a:rPr lang="en-GB" sz="1600" b="1" dirty="0" smtClean="0">
                <a:ea typeface="Arial" pitchFamily="-106" charset="0"/>
                <a:cs typeface="Arial" pitchFamily="-106" charset="0"/>
              </a:rPr>
              <a:t> </a:t>
            </a:r>
            <a:r>
              <a:rPr lang="en-US" sz="1600" b="1" dirty="0" smtClean="0">
                <a:ea typeface="Arial" pitchFamily="-106" charset="0"/>
                <a:cs typeface="Arial" pitchFamily="-106" charset="0"/>
              </a:rPr>
              <a:t>18th Annual Report</a:t>
            </a:r>
            <a:endParaRPr lang="en-US" sz="1600" b="1" dirty="0">
              <a:ea typeface="Arial" pitchFamily="-106" charset="0"/>
              <a:cs typeface="Arial" pitchFamily="-106" charset="0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1651000" y="1845098"/>
            <a:ext cx="5842000" cy="3184102"/>
            <a:chOff x="1651000" y="1845098"/>
            <a:chExt cx="5842000" cy="3184102"/>
          </a:xfrm>
        </p:grpSpPr>
        <p:sp>
          <p:nvSpPr>
            <p:cNvPr id="16390" name="Rectangle 3"/>
            <p:cNvSpPr>
              <a:spLocks noChangeArrowheads="1"/>
            </p:cNvSpPr>
            <p:nvPr/>
          </p:nvSpPr>
          <p:spPr bwMode="auto">
            <a:xfrm>
              <a:off x="2628900" y="1845098"/>
              <a:ext cx="4406900" cy="457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 sz="1200" b="1" dirty="0" smtClean="0"/>
                <a:t>Figure 10.3</a:t>
              </a:r>
              <a:r>
                <a:rPr lang="en-US" sz="1200" b="1" dirty="0"/>
                <a:t>.</a:t>
              </a:r>
              <a:r>
                <a:rPr lang="en-US" sz="1200" dirty="0" smtClean="0"/>
                <a:t> Median height </a:t>
              </a:r>
              <a:r>
                <a:rPr lang="en-US" sz="1200" dirty="0" err="1" smtClean="0"/>
                <a:t>z</a:t>
              </a:r>
              <a:r>
                <a:rPr lang="en-US" sz="1200" dirty="0" smtClean="0"/>
                <a:t>-scores at start of RRT for patients &lt;18 years old between 2003 and 2014, by age at start</a:t>
              </a:r>
              <a:endParaRPr lang="en-US" sz="1200" baseline="30000" dirty="0">
                <a:ea typeface="Arial" pitchFamily="-106" charset="0"/>
                <a:cs typeface="Arial" pitchFamily="-106" charset="0"/>
              </a:endParaRPr>
            </a:p>
          </p:txBody>
        </p:sp>
        <p:pic>
          <p:nvPicPr>
            <p:cNvPr id="7" name="Picture 6" descr="Slide10-03.tif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651000" y="2361268"/>
              <a:ext cx="5842000" cy="2667932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rrlogo 2007 slid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101013" y="188913"/>
            <a:ext cx="671512" cy="719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1" name="Rectangle 3"/>
          <p:cNvSpPr>
            <a:spLocks noChangeArrowheads="1"/>
          </p:cNvSpPr>
          <p:nvPr/>
        </p:nvSpPr>
        <p:spPr bwMode="auto">
          <a:xfrm>
            <a:off x="2628900" y="6237288"/>
            <a:ext cx="38862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GB" sz="1600" b="1" dirty="0">
                <a:ea typeface="Arial" pitchFamily="-106" charset="0"/>
                <a:cs typeface="Arial" pitchFamily="-106" charset="0"/>
              </a:rPr>
              <a:t>UK Renal Registry</a:t>
            </a:r>
            <a:r>
              <a:rPr lang="en-GB" sz="1600" b="1" dirty="0" smtClean="0">
                <a:ea typeface="Arial" pitchFamily="-106" charset="0"/>
                <a:cs typeface="Arial" pitchFamily="-106" charset="0"/>
              </a:rPr>
              <a:t> </a:t>
            </a:r>
            <a:r>
              <a:rPr lang="en-US" sz="1600" b="1" dirty="0" smtClean="0">
                <a:ea typeface="Arial" pitchFamily="-106" charset="0"/>
                <a:cs typeface="Arial" pitchFamily="-106" charset="0"/>
              </a:rPr>
              <a:t>18th Annual Report</a:t>
            </a:r>
            <a:endParaRPr lang="en-US" sz="1600" b="1" dirty="0">
              <a:ea typeface="Arial" pitchFamily="-106" charset="0"/>
              <a:cs typeface="Arial" pitchFamily="-106" charset="0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1651000" y="1553052"/>
            <a:ext cx="5842000" cy="3738084"/>
            <a:chOff x="1651000" y="1553052"/>
            <a:chExt cx="5842000" cy="3738084"/>
          </a:xfrm>
        </p:grpSpPr>
        <p:sp>
          <p:nvSpPr>
            <p:cNvPr id="17414" name="Rectangle 3"/>
            <p:cNvSpPr>
              <a:spLocks noChangeArrowheads="1"/>
            </p:cNvSpPr>
            <p:nvPr/>
          </p:nvSpPr>
          <p:spPr bwMode="auto">
            <a:xfrm>
              <a:off x="2514600" y="1553052"/>
              <a:ext cx="4546600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 sz="1200" b="1" dirty="0" smtClean="0"/>
                <a:t>Figure 10.4.</a:t>
              </a:r>
              <a:r>
                <a:rPr lang="en-US" sz="1200" dirty="0" smtClean="0"/>
                <a:t> Median height </a:t>
              </a:r>
              <a:r>
                <a:rPr lang="en-US" sz="1200" dirty="0" err="1" smtClean="0"/>
                <a:t>z</a:t>
              </a:r>
              <a:r>
                <a:rPr lang="en-US" sz="1200" dirty="0" smtClean="0"/>
                <a:t>-scores for patients &lt;16 years old by time on RRT and treatment modality</a:t>
              </a:r>
              <a:endParaRPr lang="en-US" sz="1200" dirty="0">
                <a:ea typeface="Arial" pitchFamily="-106" charset="0"/>
                <a:cs typeface="Arial" pitchFamily="-106" charset="0"/>
              </a:endParaRPr>
            </a:p>
          </p:txBody>
        </p:sp>
        <p:pic>
          <p:nvPicPr>
            <p:cNvPr id="7" name="Picture 6" descr="Slide10-04.tif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651000" y="2057400"/>
              <a:ext cx="5842000" cy="3233736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rrlogo 2007 slid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101013" y="188913"/>
            <a:ext cx="671512" cy="719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5" name="Rectangle 3"/>
          <p:cNvSpPr>
            <a:spLocks noChangeArrowheads="1"/>
          </p:cNvSpPr>
          <p:nvPr/>
        </p:nvSpPr>
        <p:spPr bwMode="auto">
          <a:xfrm>
            <a:off x="2628900" y="6237288"/>
            <a:ext cx="38862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GB" sz="1600" b="1" dirty="0">
                <a:ea typeface="Arial" pitchFamily="-106" charset="0"/>
                <a:cs typeface="Arial" pitchFamily="-106" charset="0"/>
              </a:rPr>
              <a:t>UK Renal Registry</a:t>
            </a:r>
            <a:r>
              <a:rPr lang="en-GB" sz="1600" b="1" dirty="0" smtClean="0">
                <a:ea typeface="Arial" pitchFamily="-106" charset="0"/>
                <a:cs typeface="Arial" pitchFamily="-106" charset="0"/>
              </a:rPr>
              <a:t> </a:t>
            </a:r>
            <a:r>
              <a:rPr lang="en-US" sz="1600" b="1" dirty="0" smtClean="0">
                <a:ea typeface="Arial" pitchFamily="-106" charset="0"/>
                <a:cs typeface="Arial" pitchFamily="-106" charset="0"/>
              </a:rPr>
              <a:t>18th Annual Report</a:t>
            </a:r>
            <a:endParaRPr lang="en-US" sz="1600" b="1" dirty="0">
              <a:ea typeface="Arial" pitchFamily="-106" charset="0"/>
              <a:cs typeface="Arial" pitchFamily="-106" charset="0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1651000" y="1638062"/>
            <a:ext cx="5842000" cy="3580591"/>
            <a:chOff x="1651000" y="1638062"/>
            <a:chExt cx="5842000" cy="3580591"/>
          </a:xfrm>
        </p:grpSpPr>
        <p:sp>
          <p:nvSpPr>
            <p:cNvPr id="18438" name="Rectangle 3"/>
            <p:cNvSpPr>
              <a:spLocks noChangeArrowheads="1"/>
            </p:cNvSpPr>
            <p:nvPr/>
          </p:nvSpPr>
          <p:spPr bwMode="auto">
            <a:xfrm>
              <a:off x="2590800" y="1638062"/>
              <a:ext cx="4364327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 sz="1200" b="1" dirty="0" smtClean="0"/>
                <a:t>Figure 10.5. </a:t>
              </a:r>
              <a:r>
                <a:rPr lang="en-US" sz="1200" dirty="0" smtClean="0"/>
                <a:t>Use of growth hormone in children &lt;18 years old with a height under 2SD between 2003 and 2014</a:t>
              </a:r>
              <a:endParaRPr lang="en-US" sz="1200" b="1" dirty="0">
                <a:ea typeface="Arial" pitchFamily="-106" charset="0"/>
                <a:cs typeface="Arial" pitchFamily="-106" charset="0"/>
              </a:endParaRPr>
            </a:p>
          </p:txBody>
        </p:sp>
        <p:pic>
          <p:nvPicPr>
            <p:cNvPr id="8" name="Picture 7" descr="Slide10-05.tif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651000" y="2133600"/>
              <a:ext cx="5842000" cy="3085053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rrlogo 2007 slid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101013" y="188913"/>
            <a:ext cx="671512" cy="719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59" name="Rectangle 3"/>
          <p:cNvSpPr>
            <a:spLocks noChangeArrowheads="1"/>
          </p:cNvSpPr>
          <p:nvPr/>
        </p:nvSpPr>
        <p:spPr bwMode="auto">
          <a:xfrm>
            <a:off x="2628900" y="6237288"/>
            <a:ext cx="38862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/>
            <a:r>
              <a:rPr lang="en-GB" sz="1600" b="1" dirty="0">
                <a:ea typeface="Arial" pitchFamily="-106" charset="0"/>
                <a:cs typeface="Arial" pitchFamily="-106" charset="0"/>
              </a:rPr>
              <a:t>UK Renal Registry</a:t>
            </a:r>
            <a:r>
              <a:rPr lang="en-GB" sz="1600" b="1" dirty="0" smtClean="0">
                <a:ea typeface="Arial" pitchFamily="-106" charset="0"/>
                <a:cs typeface="Arial" pitchFamily="-106" charset="0"/>
              </a:rPr>
              <a:t> </a:t>
            </a:r>
            <a:r>
              <a:rPr lang="en-US" sz="1600" b="1" dirty="0" smtClean="0">
                <a:ea typeface="Arial" pitchFamily="-106" charset="0"/>
                <a:cs typeface="Arial" pitchFamily="-106" charset="0"/>
              </a:rPr>
              <a:t>18th Annual Report</a:t>
            </a:r>
            <a:endParaRPr lang="en-US" sz="1600" b="1" dirty="0">
              <a:ea typeface="Arial" pitchFamily="-106" charset="0"/>
              <a:cs typeface="Arial" pitchFamily="-106" charset="0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1651000" y="1758606"/>
            <a:ext cx="5842000" cy="3346794"/>
            <a:chOff x="1651000" y="1758606"/>
            <a:chExt cx="5842000" cy="3346794"/>
          </a:xfrm>
        </p:grpSpPr>
        <p:sp>
          <p:nvSpPr>
            <p:cNvPr id="19461" name="Rectangle 3"/>
            <p:cNvSpPr>
              <a:spLocks noChangeArrowheads="1"/>
            </p:cNvSpPr>
            <p:nvPr/>
          </p:nvSpPr>
          <p:spPr bwMode="auto">
            <a:xfrm>
              <a:off x="2211387" y="1758606"/>
              <a:ext cx="5180013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 sz="1200" b="1" dirty="0" smtClean="0"/>
                <a:t>Figure 10.6</a:t>
              </a:r>
              <a:r>
                <a:rPr lang="en-US" sz="1200" b="1" dirty="0"/>
                <a:t>.</a:t>
              </a:r>
              <a:r>
                <a:rPr lang="en-US" sz="1200" dirty="0" smtClean="0"/>
                <a:t> Median weight </a:t>
              </a:r>
              <a:r>
                <a:rPr lang="en-US" sz="1200" dirty="0" err="1" smtClean="0"/>
                <a:t>z</a:t>
              </a:r>
              <a:r>
                <a:rPr lang="en-US" sz="1200" dirty="0" smtClean="0"/>
                <a:t>-scores for transplant patients &lt;18 years old in 2014, centre specific and national averages</a:t>
              </a:r>
              <a:endParaRPr lang="en-US" sz="1200" b="1" dirty="0">
                <a:ea typeface="Arial" pitchFamily="-106" charset="0"/>
                <a:cs typeface="Arial" pitchFamily="-106" charset="0"/>
              </a:endParaRPr>
            </a:p>
          </p:txBody>
        </p:sp>
        <p:pic>
          <p:nvPicPr>
            <p:cNvPr id="7" name="Picture 6" descr="Slide10-06.tif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651000" y="2287343"/>
              <a:ext cx="5842000" cy="2818057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rrlogo 2007 slid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101013" y="188913"/>
            <a:ext cx="671512" cy="719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3" name="Rectangle 3"/>
          <p:cNvSpPr>
            <a:spLocks noChangeArrowheads="1"/>
          </p:cNvSpPr>
          <p:nvPr/>
        </p:nvSpPr>
        <p:spPr bwMode="auto">
          <a:xfrm>
            <a:off x="2916238" y="6237288"/>
            <a:ext cx="38862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GB" sz="1600" b="1" dirty="0">
                <a:ea typeface="Arial" pitchFamily="-106" charset="0"/>
                <a:cs typeface="Arial" pitchFamily="-106" charset="0"/>
              </a:rPr>
              <a:t>UK Renal Registry</a:t>
            </a:r>
            <a:r>
              <a:rPr lang="en-GB" sz="1600" b="1" dirty="0" smtClean="0">
                <a:ea typeface="Arial" pitchFamily="-106" charset="0"/>
                <a:cs typeface="Arial" pitchFamily="-106" charset="0"/>
              </a:rPr>
              <a:t> </a:t>
            </a:r>
            <a:r>
              <a:rPr lang="en-US" sz="1600" b="1" dirty="0" smtClean="0">
                <a:ea typeface="Arial" pitchFamily="-106" charset="0"/>
                <a:cs typeface="Arial" pitchFamily="-106" charset="0"/>
              </a:rPr>
              <a:t>18th Annual Report</a:t>
            </a:r>
            <a:endParaRPr lang="en-US" sz="1600" b="1" dirty="0">
              <a:ea typeface="Arial" pitchFamily="-106" charset="0"/>
              <a:cs typeface="Arial" pitchFamily="-106" charset="0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1651000" y="1757223"/>
            <a:ext cx="5842000" cy="3274924"/>
            <a:chOff x="1651000" y="1757223"/>
            <a:chExt cx="5842000" cy="3274924"/>
          </a:xfrm>
        </p:grpSpPr>
        <p:sp>
          <p:nvSpPr>
            <p:cNvPr id="20486" name="Rectangle 3"/>
            <p:cNvSpPr>
              <a:spLocks noChangeArrowheads="1"/>
            </p:cNvSpPr>
            <p:nvPr/>
          </p:nvSpPr>
          <p:spPr bwMode="auto">
            <a:xfrm>
              <a:off x="2235200" y="1757223"/>
              <a:ext cx="5080000" cy="457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 sz="1200" b="1" dirty="0" smtClean="0"/>
                <a:t>Figure 10.7</a:t>
              </a:r>
              <a:r>
                <a:rPr lang="en-US" sz="1200" b="1" dirty="0"/>
                <a:t>.</a:t>
              </a:r>
              <a:r>
                <a:rPr lang="en-US" sz="1200" dirty="0" smtClean="0"/>
                <a:t> Median weight </a:t>
              </a:r>
              <a:r>
                <a:rPr lang="en-US" sz="1200" dirty="0" err="1" smtClean="0"/>
                <a:t>z</a:t>
              </a:r>
              <a:r>
                <a:rPr lang="en-US" sz="1200" dirty="0" smtClean="0"/>
                <a:t>-scores for dialysis patients &lt;18 years old in 2014, centre specific and national averages</a:t>
              </a:r>
              <a:endParaRPr lang="en-US" sz="1200" b="1" dirty="0">
                <a:ea typeface="Arial" pitchFamily="-106" charset="0"/>
                <a:cs typeface="Arial" pitchFamily="-106" charset="0"/>
              </a:endParaRPr>
            </a:p>
          </p:txBody>
        </p:sp>
        <p:pic>
          <p:nvPicPr>
            <p:cNvPr id="7" name="Picture 6" descr="Slide10-07.tif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651000" y="2209800"/>
              <a:ext cx="5842000" cy="2822347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rrlogo 2007 slid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101013" y="188913"/>
            <a:ext cx="671512" cy="719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07" name="Rectangle 3"/>
          <p:cNvSpPr>
            <a:spLocks noChangeArrowheads="1"/>
          </p:cNvSpPr>
          <p:nvPr/>
        </p:nvSpPr>
        <p:spPr bwMode="auto">
          <a:xfrm>
            <a:off x="2628900" y="6237288"/>
            <a:ext cx="38862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GB" sz="1600" b="1" dirty="0">
                <a:ea typeface="Arial" pitchFamily="-106" charset="0"/>
                <a:cs typeface="Arial" pitchFamily="-106" charset="0"/>
              </a:rPr>
              <a:t>UK Renal Registry</a:t>
            </a:r>
            <a:r>
              <a:rPr lang="en-GB" sz="1600" b="1" dirty="0" smtClean="0">
                <a:ea typeface="Arial" pitchFamily="-106" charset="0"/>
                <a:cs typeface="Arial" pitchFamily="-106" charset="0"/>
              </a:rPr>
              <a:t> </a:t>
            </a:r>
            <a:r>
              <a:rPr lang="en-US" sz="1600" b="1" dirty="0" smtClean="0">
                <a:ea typeface="Arial" pitchFamily="-106" charset="0"/>
                <a:cs typeface="Arial" pitchFamily="-106" charset="0"/>
              </a:rPr>
              <a:t>18th Annual Report</a:t>
            </a:r>
            <a:endParaRPr lang="en-US" sz="1600" b="1" dirty="0">
              <a:ea typeface="Arial" pitchFamily="-106" charset="0"/>
              <a:cs typeface="Arial" pitchFamily="-106" charset="0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1651000" y="1787901"/>
            <a:ext cx="5842000" cy="3320446"/>
            <a:chOff x="1651000" y="1787901"/>
            <a:chExt cx="5842000" cy="3320446"/>
          </a:xfrm>
        </p:grpSpPr>
        <p:sp>
          <p:nvSpPr>
            <p:cNvPr id="21509" name="Rectangle 3"/>
            <p:cNvSpPr>
              <a:spLocks noChangeArrowheads="1"/>
            </p:cNvSpPr>
            <p:nvPr/>
          </p:nvSpPr>
          <p:spPr bwMode="auto">
            <a:xfrm>
              <a:off x="2286000" y="1787901"/>
              <a:ext cx="5080396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 sz="1200" b="1" dirty="0" smtClean="0"/>
                <a:t>Figure 10.8</a:t>
              </a:r>
              <a:r>
                <a:rPr lang="en-US" sz="1200" b="1" dirty="0"/>
                <a:t>.</a:t>
              </a:r>
              <a:r>
                <a:rPr lang="en-US" sz="1200" dirty="0" smtClean="0"/>
                <a:t> Median BMI </a:t>
              </a:r>
              <a:r>
                <a:rPr lang="en-US" sz="1200" dirty="0" err="1" smtClean="0"/>
                <a:t>z</a:t>
              </a:r>
              <a:r>
                <a:rPr lang="en-US" sz="1200" dirty="0" smtClean="0"/>
                <a:t>-scores for transplant patients &lt;18 years old in 2014, centre specific and national averages</a:t>
              </a:r>
              <a:endParaRPr lang="en-US" sz="1200" dirty="0">
                <a:ea typeface="Arial" pitchFamily="-106" charset="0"/>
                <a:cs typeface="Arial" pitchFamily="-106" charset="0"/>
              </a:endParaRPr>
            </a:p>
          </p:txBody>
        </p:sp>
        <p:pic>
          <p:nvPicPr>
            <p:cNvPr id="7" name="Picture 6" descr="Slide10-08.tif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651000" y="2286000"/>
              <a:ext cx="5842000" cy="2822347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rrlogo 2007 slid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101013" y="188913"/>
            <a:ext cx="671512" cy="719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1" name="Rectangle 3"/>
          <p:cNvSpPr>
            <a:spLocks noChangeArrowheads="1"/>
          </p:cNvSpPr>
          <p:nvPr/>
        </p:nvSpPr>
        <p:spPr bwMode="auto">
          <a:xfrm>
            <a:off x="2628900" y="6237288"/>
            <a:ext cx="38862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GB" sz="1600" b="1" dirty="0">
                <a:ea typeface="Arial" pitchFamily="-106" charset="0"/>
                <a:cs typeface="Arial" pitchFamily="-106" charset="0"/>
              </a:rPr>
              <a:t>UK Renal Registry</a:t>
            </a:r>
            <a:r>
              <a:rPr lang="en-GB" sz="1600" b="1" dirty="0" smtClean="0">
                <a:ea typeface="Arial" pitchFamily="-106" charset="0"/>
                <a:cs typeface="Arial" pitchFamily="-106" charset="0"/>
              </a:rPr>
              <a:t> </a:t>
            </a:r>
            <a:r>
              <a:rPr lang="en-US" sz="1600" b="1" dirty="0" smtClean="0">
                <a:ea typeface="Arial" pitchFamily="-106" charset="0"/>
                <a:cs typeface="Arial" pitchFamily="-106" charset="0"/>
              </a:rPr>
              <a:t>18th Annual Report</a:t>
            </a:r>
            <a:endParaRPr lang="en-US" sz="1600" b="1" dirty="0">
              <a:ea typeface="Arial" pitchFamily="-106" charset="0"/>
              <a:cs typeface="Arial" pitchFamily="-106" charset="0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1651000" y="1757223"/>
            <a:ext cx="5842000" cy="3274924"/>
            <a:chOff x="1651000" y="1757223"/>
            <a:chExt cx="5842000" cy="3274924"/>
          </a:xfrm>
        </p:grpSpPr>
        <p:sp>
          <p:nvSpPr>
            <p:cNvPr id="22533" name="Rectangle 3"/>
            <p:cNvSpPr>
              <a:spLocks noChangeArrowheads="1"/>
            </p:cNvSpPr>
            <p:nvPr/>
          </p:nvSpPr>
          <p:spPr bwMode="auto">
            <a:xfrm>
              <a:off x="2417763" y="1757223"/>
              <a:ext cx="4821237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 sz="1200" b="1" dirty="0" smtClean="0"/>
                <a:t>Figure 10.9</a:t>
              </a:r>
              <a:r>
                <a:rPr lang="en-US" sz="1200" b="1" dirty="0"/>
                <a:t>.</a:t>
              </a:r>
              <a:r>
                <a:rPr lang="en-US" sz="1200" dirty="0" smtClean="0"/>
                <a:t> Median BMI </a:t>
              </a:r>
              <a:r>
                <a:rPr lang="en-US" sz="1200" dirty="0" err="1" smtClean="0"/>
                <a:t>z</a:t>
              </a:r>
              <a:r>
                <a:rPr lang="en-US" sz="1200" dirty="0" smtClean="0"/>
                <a:t>-scores for dialysis patients &lt;18 years old in 2014, centre specific and national averages</a:t>
              </a:r>
              <a:endParaRPr lang="en-US" sz="1200" dirty="0">
                <a:ea typeface="Arial" pitchFamily="-106" charset="0"/>
                <a:cs typeface="Arial" pitchFamily="-106" charset="0"/>
              </a:endParaRPr>
            </a:p>
          </p:txBody>
        </p:sp>
        <p:pic>
          <p:nvPicPr>
            <p:cNvPr id="7" name="Picture 6" descr="Slide10-09.tif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651000" y="2209800"/>
              <a:ext cx="5842000" cy="2822347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1569</TotalTime>
  <Words>408</Words>
  <Application>Microsoft Macintosh PowerPoint</Application>
  <PresentationFormat>On-screen Show (4:3)</PresentationFormat>
  <Paragraphs>28</Paragraphs>
  <Slides>14</Slides>
  <Notes>0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Default Design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</vt:vector>
  </TitlesOfParts>
  <Company>Renal Registry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RRUser</dc:creator>
  <cp:lastModifiedBy>Mark Ralph</cp:lastModifiedBy>
  <cp:revision>111</cp:revision>
  <dcterms:created xsi:type="dcterms:W3CDTF">2016-04-06T13:28:24Z</dcterms:created>
  <dcterms:modified xsi:type="dcterms:W3CDTF">2016-04-06T13:34:20Z</dcterms:modified>
</cp:coreProperties>
</file>