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14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7149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697396"/>
            <a:ext cx="5842000" cy="5322404"/>
            <a:chOff x="1651000" y="685800"/>
            <a:chExt cx="5842000" cy="5322404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1828800" y="685800"/>
              <a:ext cx="54864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r>
                <a:rPr lang="en-US" sz="1200" b="1" dirty="0" smtClean="0"/>
                <a:t>Figure 2.1</a:t>
              </a:r>
              <a:r>
                <a:rPr lang="en-US" sz="1200" b="1" dirty="0"/>
                <a:t>.</a:t>
              </a:r>
              <a:r>
                <a:rPr lang="en-US" sz="1200" dirty="0" smtClean="0"/>
                <a:t> Pathways adult patients could follow to be included in the UK 2017 prevalent RRT population</a:t>
              </a:r>
            </a:p>
            <a:p>
              <a:r>
                <a:rPr lang="en-US" sz="1100" dirty="0" smtClean="0"/>
                <a:t>Note that patients receiving dialysis for acute kidney injury (AKI) are only included in this chapter if they had a timeline or RRT modality code for chronic RRT at the end of 2017 or if they had been on RRT for </a:t>
              </a:r>
              <a:r>
                <a:rPr lang="en-US" sz="1100" dirty="0" smtClean="0"/>
                <a:t>≥90 </a:t>
              </a:r>
              <a:r>
                <a:rPr lang="en-US" sz="1100" dirty="0" smtClean="0"/>
                <a:t>days and were on RRT at the end of 2017</a:t>
              </a:r>
            </a:p>
            <a:p>
              <a:r>
                <a:rPr lang="en-US" sz="1100" dirty="0" smtClean="0"/>
                <a:t>CKD – chronic kidney disease; </a:t>
              </a:r>
              <a:r>
                <a:rPr lang="en-US" sz="1100" dirty="0" err="1" smtClean="0"/>
                <a:t>Tx</a:t>
              </a:r>
              <a:r>
                <a:rPr lang="en-US" sz="1100" dirty="0" smtClean="0"/>
                <a:t> – transplant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2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1880616"/>
              <a:ext cx="5842000" cy="412758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2060317"/>
            <a:ext cx="4508500" cy="2737367"/>
            <a:chOff x="2349500" y="1828800"/>
            <a:chExt cx="4508500" cy="2737367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2590800" y="1828800"/>
              <a:ext cx="4267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2.10</a:t>
              </a:r>
              <a:r>
                <a:rPr lang="en-US" sz="1200" b="1" dirty="0"/>
                <a:t>.</a:t>
              </a:r>
              <a:r>
                <a:rPr lang="en-US" sz="1200" dirty="0" smtClean="0"/>
                <a:t> 1 year survival (adjusted to age 60 years) of adult patients prevalent to dialysis on 31/12/2016 by centre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2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85060"/>
              <a:ext cx="4445000" cy="21811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2023508"/>
            <a:ext cx="4445000" cy="2810984"/>
            <a:chOff x="2349500" y="1731258"/>
            <a:chExt cx="4445000" cy="2810984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2667001" y="1731258"/>
              <a:ext cx="4114799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2.11</a:t>
              </a:r>
              <a:r>
                <a:rPr lang="en-US" sz="1200" b="1" dirty="0"/>
                <a:t>.</a:t>
              </a:r>
              <a:r>
                <a:rPr lang="en-US" sz="1200" dirty="0" smtClean="0"/>
                <a:t> 1 year survival (unadjusted) of adult patients prevalent to dialysis on 31/12/2016 by age group</a:t>
              </a:r>
            </a:p>
            <a:p>
              <a:pPr algn="ctr"/>
              <a:r>
                <a:rPr lang="en-US" sz="1100" dirty="0" smtClean="0"/>
                <a:t>CI – confidence interval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2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29256"/>
              <a:ext cx="4445000" cy="21129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2086635"/>
            <a:ext cx="4445000" cy="2684731"/>
            <a:chOff x="2349500" y="1792069"/>
            <a:chExt cx="4445000" cy="2684731"/>
          </a:xfrm>
        </p:grpSpPr>
        <p:sp>
          <p:nvSpPr>
            <p:cNvPr id="25606" name="Rectangle 3"/>
            <p:cNvSpPr>
              <a:spLocks noChangeArrowheads="1"/>
            </p:cNvSpPr>
            <p:nvPr/>
          </p:nvSpPr>
          <p:spPr bwMode="auto">
            <a:xfrm>
              <a:off x="2819400" y="1792069"/>
              <a:ext cx="3886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2.12</a:t>
              </a:r>
              <a:r>
                <a:rPr lang="en-US" sz="1200" b="1" dirty="0"/>
                <a:t>.</a:t>
              </a:r>
              <a:r>
                <a:rPr lang="en-US" sz="1200" dirty="0" smtClean="0"/>
                <a:t> 1 year death rate per 1,000 patient years for adult patients prevalent to dialysis on 31/12/2016 by country and age group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2-1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00884"/>
              <a:ext cx="4445000" cy="19759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040030"/>
            <a:ext cx="8890000" cy="4777941"/>
            <a:chOff x="127000" y="1411069"/>
            <a:chExt cx="8890000" cy="4777941"/>
          </a:xfrm>
        </p:grpSpPr>
        <p:sp>
          <p:nvSpPr>
            <p:cNvPr id="26630" name="Rectangle 3"/>
            <p:cNvSpPr>
              <a:spLocks noChangeArrowheads="1"/>
            </p:cNvSpPr>
            <p:nvPr/>
          </p:nvSpPr>
          <p:spPr bwMode="auto">
            <a:xfrm>
              <a:off x="1219200" y="1411069"/>
              <a:ext cx="7162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2.13</a:t>
              </a:r>
              <a:r>
                <a:rPr lang="en-US" sz="1200" b="1" dirty="0"/>
                <a:t>.</a:t>
              </a:r>
              <a:r>
                <a:rPr lang="en-US" sz="1200" dirty="0" smtClean="0"/>
                <a:t> 1 year survival (adjusted to age 60 years) for prevalent adult dialysis patients by country between 2007 and 2016</a:t>
              </a:r>
            </a:p>
            <a:p>
              <a:pPr algn="ctr"/>
              <a:r>
                <a:rPr lang="en-US" sz="1100" dirty="0" smtClean="0"/>
                <a:t>CI – confidence interval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2-1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069592"/>
              <a:ext cx="8890000" cy="411941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235136"/>
            <a:ext cx="8890000" cy="4387729"/>
            <a:chOff x="127000" y="1780401"/>
            <a:chExt cx="8890000" cy="4387729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1600200" y="1780401"/>
              <a:ext cx="6654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2.14</a:t>
              </a:r>
              <a:r>
                <a:rPr lang="en-US" sz="1200" b="1" dirty="0"/>
                <a:t>.</a:t>
              </a:r>
              <a:r>
                <a:rPr lang="en-US" sz="1200" dirty="0" smtClean="0"/>
                <a:t> Cause of death for prevalent adult RRT patients between 2008 and 2017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2-1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075688"/>
              <a:ext cx="8890000" cy="40924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57400" y="1959346"/>
            <a:ext cx="5320236" cy="2939309"/>
            <a:chOff x="2057400" y="1752600"/>
            <a:chExt cx="5320236" cy="2939309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2057400" y="1752600"/>
              <a:ext cx="532023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2.2</a:t>
              </a:r>
              <a:r>
                <a:rPr lang="en-US" sz="1200" b="1" dirty="0"/>
                <a:t>.</a:t>
              </a:r>
              <a:r>
                <a:rPr lang="en-US" sz="1200" dirty="0" smtClean="0"/>
                <a:t> Adult RRT prevalence rates by country between 2007 and 2017</a:t>
              </a:r>
            </a:p>
            <a:p>
              <a:pPr algn="ctr"/>
              <a:r>
                <a:rPr lang="en-US" sz="1100" dirty="0" err="1" smtClean="0"/>
                <a:t>pmp</a:t>
              </a:r>
              <a:r>
                <a:rPr lang="en-US" sz="1100" dirty="0" smtClean="0"/>
                <a:t> – per million population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2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30196"/>
              <a:ext cx="4445000" cy="23617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761587"/>
            <a:ext cx="5892800" cy="3334827"/>
            <a:chOff x="1651000" y="1676400"/>
            <a:chExt cx="5892800" cy="3334827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1981200" y="1676400"/>
              <a:ext cx="5562600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2.3</a:t>
              </a:r>
              <a:r>
                <a:rPr lang="en-US" sz="1200" b="1" dirty="0"/>
                <a:t>.</a:t>
              </a:r>
              <a:r>
                <a:rPr lang="en-US" sz="1200" dirty="0" smtClean="0"/>
                <a:t> Adult RRT prevalence rates by age group between 2007 and 2017</a:t>
              </a:r>
            </a:p>
            <a:p>
              <a:pPr algn="ctr"/>
              <a:r>
                <a:rPr lang="en-US" sz="1100" dirty="0" err="1" smtClean="0"/>
                <a:t>pmp</a:t>
              </a:r>
              <a:r>
                <a:rPr lang="en-US" sz="1100" dirty="0" smtClean="0"/>
                <a:t> – per million population</a:t>
              </a:r>
              <a:endParaRPr lang="en-US" sz="11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2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84476"/>
              <a:ext cx="5842000" cy="27267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958210"/>
            <a:ext cx="4445000" cy="2941581"/>
            <a:chOff x="2349500" y="1748135"/>
            <a:chExt cx="4445000" cy="2941581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2819400" y="1748135"/>
              <a:ext cx="3962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2.4.</a:t>
              </a:r>
              <a:r>
                <a:rPr lang="en-US" sz="1200" dirty="0" smtClean="0"/>
                <a:t> Prevalence rates for adult patients on RRT on 31/12/2017 by age group and sex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2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90572"/>
              <a:ext cx="4445000" cy="23991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985040"/>
            <a:ext cx="4445000" cy="2887921"/>
            <a:chOff x="2349500" y="1981200"/>
            <a:chExt cx="4445000" cy="2887921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2743200" y="1981200"/>
              <a:ext cx="4038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2.5. </a:t>
              </a:r>
              <a:r>
                <a:rPr lang="en-US" sz="1200" dirty="0" smtClean="0"/>
                <a:t>Age profile of adult patients prevalent to RRT on 31/12/2017 by RRT modality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2-0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90216"/>
              <a:ext cx="4445000" cy="237890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887126"/>
            <a:ext cx="4445000" cy="3083748"/>
            <a:chOff x="2349500" y="1716852"/>
            <a:chExt cx="4445000" cy="3083748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2781299" y="1716852"/>
              <a:ext cx="39243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2.6</a:t>
              </a:r>
              <a:r>
                <a:rPr lang="en-US" sz="1200" b="1" dirty="0"/>
                <a:t>.</a:t>
              </a:r>
              <a:r>
                <a:rPr lang="en-US" sz="1200" dirty="0" smtClean="0"/>
                <a:t> Growth in numbers of prevalent adult RRT patients by treatment modality between 2007 and 2017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2-0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13480"/>
              <a:ext cx="4445000" cy="24871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056544"/>
            <a:ext cx="4445000" cy="4744913"/>
            <a:chOff x="2349500" y="1556687"/>
            <a:chExt cx="4445000" cy="4744913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2590800" y="1556687"/>
              <a:ext cx="3962400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2.7</a:t>
              </a:r>
              <a:r>
                <a:rPr lang="en-US" sz="1200" b="1" dirty="0"/>
                <a:t>.</a:t>
              </a:r>
              <a:r>
                <a:rPr lang="en-US" sz="1200" dirty="0" smtClean="0"/>
                <a:t> Detailed treatment modality of adult patients prevalent to RRT on 31/12/2017</a:t>
              </a:r>
            </a:p>
            <a:p>
              <a:pPr algn="ctr"/>
              <a:r>
                <a:rPr lang="en-US" sz="1100" dirty="0" smtClean="0"/>
                <a:t>APD – automated PD; CAPD – continuous ambulatory PD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2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15896"/>
              <a:ext cx="4445000" cy="40857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920671"/>
            <a:ext cx="5842000" cy="3016659"/>
            <a:chOff x="1651000" y="1792069"/>
            <a:chExt cx="5842000" cy="3016659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1981200" y="1792069"/>
              <a:ext cx="5486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2.8</a:t>
              </a:r>
              <a:r>
                <a:rPr lang="en-US" sz="1200" b="1" dirty="0"/>
                <a:t>.</a:t>
              </a:r>
              <a:r>
                <a:rPr lang="en-US" sz="1200" dirty="0" smtClean="0"/>
                <a:t> Detailed dialysis modality changes in prevalent adult RRT patients between 2007 and 2017</a:t>
              </a:r>
            </a:p>
            <a:p>
              <a:pPr algn="ctr"/>
              <a:r>
                <a:rPr lang="en-US" sz="1100" dirty="0" smtClean="0"/>
                <a:t>APD – automated PD; CAPD – continuous ambulatory PD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2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71928"/>
              <a:ext cx="5842000" cy="2336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380343"/>
            <a:ext cx="8890000" cy="4106057"/>
            <a:chOff x="127000" y="1380343"/>
            <a:chExt cx="8890000" cy="4106057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876300" y="1380343"/>
              <a:ext cx="73914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2.9</a:t>
              </a:r>
              <a:r>
                <a:rPr lang="en-US" sz="1200" b="1" dirty="0"/>
                <a:t>.</a:t>
              </a:r>
              <a:r>
                <a:rPr lang="en-US" sz="1200" dirty="0" smtClean="0"/>
                <a:t> Adult patients prevalent to HD on 31/12/2017 treated with satellite HD or HHD by centre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2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707232"/>
              <a:ext cx="8890000" cy="37791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</TotalTime>
  <Words>478</Words>
  <Application>Microsoft Office PowerPoint</Application>
  <PresentationFormat>On-screen Show (4:3)</PresentationFormat>
  <Paragraphs>50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Renal Registry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Katharine Evans</cp:lastModifiedBy>
  <cp:revision>185</cp:revision>
  <dcterms:created xsi:type="dcterms:W3CDTF">2019-05-24T07:44:32Z</dcterms:created>
  <dcterms:modified xsi:type="dcterms:W3CDTF">2019-09-30T12:06:26Z</dcterms:modified>
</cp:coreProperties>
</file>