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8" r:id="rId2"/>
  </p:sldMasterIdLst>
  <p:notesMasterIdLst>
    <p:notesMasterId r:id="rId11"/>
  </p:notesMasterIdLst>
  <p:sldIdLst>
    <p:sldId id="256" r:id="rId3"/>
    <p:sldId id="261" r:id="rId4"/>
    <p:sldId id="260" r:id="rId5"/>
    <p:sldId id="264" r:id="rId6"/>
    <p:sldId id="267" r:id="rId7"/>
    <p:sldId id="268" r:id="rId8"/>
    <p:sldId id="266" r:id="rId9"/>
    <p:sldId id="26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Visby CF Bold" panose="020B0604020202020204" charset="0"/>
      <p:bold r:id="rId16"/>
      <p:italic r:id="rId17"/>
      <p:boldItalic r:id="rId18"/>
    </p:embeddedFont>
    <p:embeddedFont>
      <p:font typeface="Visby Round CF" panose="020F0000000000000000" pitchFamily="34" charset="0"/>
      <p:regular r:id="rId19"/>
      <p:bold r:id="rId20"/>
      <p:italic r:id="rId21"/>
      <p:boldItalic r:id="rId22"/>
    </p:embeddedFont>
    <p:embeddedFont>
      <p:font typeface="Visby Round CF DemiBold" panose="020F0000000000000000" pitchFamily="34" charset="0"/>
      <p:bold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A144"/>
    <a:srgbClr val="FDD21C"/>
    <a:srgbClr val="3E99D6"/>
    <a:srgbClr val="297CBF"/>
    <a:srgbClr val="3497D2"/>
    <a:srgbClr val="217FC2"/>
    <a:srgbClr val="2191C2"/>
    <a:srgbClr val="F791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6" autoAdjust="0"/>
    <p:restoredTop sz="94660" autoAdjust="0"/>
  </p:normalViewPr>
  <p:slideViewPr>
    <p:cSldViewPr snapToGrid="0">
      <p:cViewPr varScale="1">
        <p:scale>
          <a:sx n="108" d="100"/>
          <a:sy n="108" d="100"/>
        </p:scale>
        <p:origin x="564" y="102"/>
      </p:cViewPr>
      <p:guideLst>
        <p:guide orient="horz" pos="2160"/>
        <p:guide pos="3840"/>
      </p:guideLst>
    </p:cSldViewPr>
  </p:slideViewPr>
  <p:outlineViewPr>
    <p:cViewPr>
      <p:scale>
        <a:sx n="33" d="100"/>
        <a:sy n="33" d="100"/>
      </p:scale>
      <p:origin x="0" y="2756"/>
    </p:cViewPr>
  </p:outlineViewPr>
  <p:notesTextViewPr>
    <p:cViewPr>
      <p:scale>
        <a:sx n="1" d="1"/>
        <a:sy n="1" d="1"/>
      </p:scale>
      <p:origin x="0" y="0"/>
    </p:cViewPr>
  </p:notesTextViewPr>
  <p:sorterViewPr>
    <p:cViewPr varScale="1">
      <p:scale>
        <a:sx n="100" d="100"/>
        <a:sy n="100" d="100"/>
      </p:scale>
      <p:origin x="0" y="0"/>
    </p:cViewPr>
  </p:sorter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77466-75CD-4508-934F-82A4CC34B070}"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E4B5E-0FDD-4365-A58B-83FC26C72247}" type="slidenum">
              <a:rPr lang="en-GB" smtClean="0"/>
              <a:t>‹#›</a:t>
            </a:fld>
            <a:endParaRPr lang="en-GB"/>
          </a:p>
        </p:txBody>
      </p:sp>
    </p:spTree>
    <p:extLst>
      <p:ext uri="{BB962C8B-B14F-4D97-AF65-F5344CB8AC3E}">
        <p14:creationId xmlns:p14="http://schemas.microsoft.com/office/powerpoint/2010/main" val="18410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2E4B5E-0FDD-4365-A58B-83FC26C72247}" type="slidenum">
              <a:rPr lang="en-GB" smtClean="0"/>
              <a:t>4</a:t>
            </a:fld>
            <a:endParaRPr lang="en-GB"/>
          </a:p>
        </p:txBody>
      </p:sp>
    </p:spTree>
    <p:extLst>
      <p:ext uri="{BB962C8B-B14F-4D97-AF65-F5344CB8AC3E}">
        <p14:creationId xmlns:p14="http://schemas.microsoft.com/office/powerpoint/2010/main" val="333174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2E4B5E-0FDD-4365-A58B-83FC26C72247}" type="slidenum">
              <a:rPr lang="en-GB" smtClean="0"/>
              <a:t>5</a:t>
            </a:fld>
            <a:endParaRPr lang="en-GB"/>
          </a:p>
        </p:txBody>
      </p:sp>
    </p:spTree>
    <p:extLst>
      <p:ext uri="{BB962C8B-B14F-4D97-AF65-F5344CB8AC3E}">
        <p14:creationId xmlns:p14="http://schemas.microsoft.com/office/powerpoint/2010/main" val="4046368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7CD416-2F19-4310-B2E2-330DC284C96F}"/>
              </a:ext>
            </a:extLst>
          </p:cNvPr>
          <p:cNvSpPr>
            <a:spLocks noGrp="1"/>
          </p:cNvSpPr>
          <p:nvPr>
            <p:ph type="ctrTitle"/>
          </p:nvPr>
        </p:nvSpPr>
        <p:spPr>
          <a:xfrm>
            <a:off x="515938" y="2168525"/>
            <a:ext cx="11161100" cy="1981200"/>
          </a:xfrm>
        </p:spPr>
        <p:txBody>
          <a:bodyPr anchor="b">
            <a:norm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14962" y="4329113"/>
            <a:ext cx="11162076" cy="2155507"/>
          </a:xfrm>
        </p:spPr>
        <p:txBody>
          <a:bodyPr>
            <a:normAutofit/>
          </a:bodyPr>
          <a:lstStyle>
            <a:lvl1pPr marL="0" indent="0" algn="l">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DA24DED0-F499-468D-9F50-57462665F3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49B581-3D4B-425F-96AB-D04CF3E8F923}"/>
              </a:ext>
            </a:extLst>
          </p:cNvPr>
          <p:cNvSpPr>
            <a:spLocks noGrp="1"/>
          </p:cNvSpPr>
          <p:nvPr>
            <p:ph type="sldNum" sz="quarter" idx="12"/>
          </p:nvPr>
        </p:nvSpPr>
        <p:spPr/>
        <p:txBody>
          <a:bodyPr/>
          <a:lstStyle/>
          <a:p>
            <a:fld id="{E85A7407-A20E-4A0B-A3A5-2AD794AF9A1B}" type="slidenum">
              <a:rPr lang="en-GB" smtClean="0"/>
              <a:t>‹#›</a:t>
            </a:fld>
            <a:endParaRPr lang="en-GB"/>
          </a:p>
        </p:txBody>
      </p:sp>
      <p:pic>
        <p:nvPicPr>
          <p:cNvPr id="8" name="Picture 7">
            <a:extLst>
              <a:ext uri="{FF2B5EF4-FFF2-40B4-BE49-F238E27FC236}">
                <a16:creationId xmlns:a16="http://schemas.microsoft.com/office/drawing/2014/main" id="{FAEE61BE-749B-424A-853D-E278A325C4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4612" y="404186"/>
            <a:ext cx="2699495" cy="1011400"/>
          </a:xfrm>
          <a:prstGeom prst="rect">
            <a:avLst/>
          </a:prstGeom>
        </p:spPr>
      </p:pic>
    </p:spTree>
    <p:extLst>
      <p:ext uri="{BB962C8B-B14F-4D97-AF65-F5344CB8AC3E}">
        <p14:creationId xmlns:p14="http://schemas.microsoft.com/office/powerpoint/2010/main" val="2725870006"/>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5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FA01-07D8-4897-9D19-6A6DCC641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443BA9-EF53-432F-8A85-A13797BB093F}"/>
              </a:ext>
            </a:extLst>
          </p:cNvPr>
          <p:cNvSpPr>
            <a:spLocks noGrp="1"/>
          </p:cNvSpPr>
          <p:nvPr>
            <p:ph sz="half" idx="1"/>
          </p:nvPr>
        </p:nvSpPr>
        <p:spPr>
          <a:xfrm>
            <a:off x="514962" y="1808162"/>
            <a:ext cx="5580000" cy="46815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B74C2BA-14F3-48C0-9E7A-C5214BB3A058}"/>
              </a:ext>
            </a:extLst>
          </p:cNvPr>
          <p:cNvSpPr>
            <a:spLocks noGrp="1"/>
          </p:cNvSpPr>
          <p:nvPr>
            <p:ph sz="half" idx="2"/>
          </p:nvPr>
        </p:nvSpPr>
        <p:spPr>
          <a:xfrm>
            <a:off x="6097038" y="1808162"/>
            <a:ext cx="5580000"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AFE1E8-D514-401C-80D9-DFB11210A6D5}"/>
              </a:ext>
            </a:extLst>
          </p:cNvPr>
          <p:cNvSpPr>
            <a:spLocks noGrp="1"/>
          </p:cNvSpPr>
          <p:nvPr>
            <p:ph type="dt" sz="half" idx="10"/>
          </p:nvPr>
        </p:nvSpPr>
        <p:spPr>
          <a:xfrm>
            <a:off x="9517038" y="6524624"/>
            <a:ext cx="1800000" cy="123111"/>
          </a:xfrm>
          <a:prstGeom prst="rect">
            <a:avLst/>
          </a:prstGeom>
        </p:spPr>
        <p:txBody>
          <a:bodyPr/>
          <a:lstStyle/>
          <a:p>
            <a:fld id="{88A207C2-CFE9-4A55-8DDA-82BE4DA92AE2}" type="datetime2">
              <a:rPr lang="en-GB" smtClean="0"/>
              <a:t>Wednesday, 01 March 2023</a:t>
            </a:fld>
            <a:endParaRPr lang="en-GB"/>
          </a:p>
        </p:txBody>
      </p:sp>
      <p:sp>
        <p:nvSpPr>
          <p:cNvPr id="6" name="Footer Placeholder 5">
            <a:extLst>
              <a:ext uri="{FF2B5EF4-FFF2-40B4-BE49-F238E27FC236}">
                <a16:creationId xmlns:a16="http://schemas.microsoft.com/office/drawing/2014/main" id="{81624B5E-6206-4DC9-9179-4F9FCA084F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FD403C-1FC0-4C90-B9A3-83FE406E6A7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6165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A24B-E1F9-4191-85DF-2D6F7319F5B1}"/>
              </a:ext>
            </a:extLst>
          </p:cNvPr>
          <p:cNvSpPr>
            <a:spLocks noGrp="1"/>
          </p:cNvSpPr>
          <p:nvPr>
            <p:ph type="title"/>
          </p:nvPr>
        </p:nvSpPr>
        <p:spPr>
          <a:xfrm>
            <a:off x="514962" y="364332"/>
            <a:ext cx="9540000" cy="1263650"/>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8F9F24-137F-4998-BAA3-9D2BF7FC07D4}"/>
              </a:ext>
            </a:extLst>
          </p:cNvPr>
          <p:cNvSpPr>
            <a:spLocks noGrp="1"/>
          </p:cNvSpPr>
          <p:nvPr>
            <p:ph type="body" idx="1"/>
          </p:nvPr>
        </p:nvSpPr>
        <p:spPr>
          <a:xfrm>
            <a:off x="514961" y="1808163"/>
            <a:ext cx="5580000" cy="361950"/>
          </a:xfrm>
        </p:spPr>
        <p:txBody>
          <a:bodyPr anchor="t"/>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00665F2-26D6-4242-856A-E3DD6B738499}"/>
              </a:ext>
            </a:extLst>
          </p:cNvPr>
          <p:cNvSpPr>
            <a:spLocks noGrp="1"/>
          </p:cNvSpPr>
          <p:nvPr>
            <p:ph sz="half" idx="2"/>
          </p:nvPr>
        </p:nvSpPr>
        <p:spPr>
          <a:xfrm>
            <a:off x="514961" y="2349500"/>
            <a:ext cx="5580000" cy="414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2A28A39-771C-47D4-9994-111D03C7E836}"/>
              </a:ext>
            </a:extLst>
          </p:cNvPr>
          <p:cNvSpPr>
            <a:spLocks noGrp="1"/>
          </p:cNvSpPr>
          <p:nvPr>
            <p:ph type="body" sz="quarter" idx="3"/>
          </p:nvPr>
        </p:nvSpPr>
        <p:spPr>
          <a:xfrm>
            <a:off x="6097038" y="1808163"/>
            <a:ext cx="5580000" cy="361950"/>
          </a:xfrm>
        </p:spPr>
        <p:txBody>
          <a:bodyPr anchor="b"/>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1B3FED-ABDB-421C-B154-4DB63F27E23B}"/>
              </a:ext>
            </a:extLst>
          </p:cNvPr>
          <p:cNvSpPr>
            <a:spLocks noGrp="1"/>
          </p:cNvSpPr>
          <p:nvPr>
            <p:ph sz="quarter" idx="4"/>
          </p:nvPr>
        </p:nvSpPr>
        <p:spPr>
          <a:xfrm>
            <a:off x="6097038" y="2349500"/>
            <a:ext cx="5580000"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D4AB67CF-1DD5-4E34-9A0D-F2D796BC50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19DE20-EEF6-4159-9F57-233A6865762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0119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CC661E-0C99-47CC-A745-43CD097BC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9E23C4-C563-445D-88FE-79E46631E11C}"/>
              </a:ext>
            </a:extLst>
          </p:cNvPr>
          <p:cNvSpPr>
            <a:spLocks noGrp="1"/>
          </p:cNvSpPr>
          <p:nvPr>
            <p:ph type="sldNum" sz="quarter" idx="12"/>
          </p:nvPr>
        </p:nvSpPr>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105957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
        <p:nvSpPr>
          <p:cNvPr id="7"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441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
        <p:nvSpPr>
          <p:cNvPr id="7"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918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A24B-E1F9-4191-85DF-2D6F7319F5B1}"/>
              </a:ext>
            </a:extLst>
          </p:cNvPr>
          <p:cNvSpPr>
            <a:spLocks noGrp="1"/>
          </p:cNvSpPr>
          <p:nvPr>
            <p:ph type="title"/>
          </p:nvPr>
        </p:nvSpPr>
        <p:spPr>
          <a:xfrm>
            <a:off x="514962" y="364332"/>
            <a:ext cx="9540000" cy="1263650"/>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8F9F24-137F-4998-BAA3-9D2BF7FC07D4}"/>
              </a:ext>
            </a:extLst>
          </p:cNvPr>
          <p:cNvSpPr>
            <a:spLocks noGrp="1"/>
          </p:cNvSpPr>
          <p:nvPr>
            <p:ph type="body" idx="1"/>
          </p:nvPr>
        </p:nvSpPr>
        <p:spPr>
          <a:xfrm>
            <a:off x="514961" y="1808163"/>
            <a:ext cx="5580000" cy="361950"/>
          </a:xfrm>
        </p:spPr>
        <p:txBody>
          <a:bodyPr anchor="t"/>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00665F2-26D6-4242-856A-E3DD6B738499}"/>
              </a:ext>
            </a:extLst>
          </p:cNvPr>
          <p:cNvSpPr>
            <a:spLocks noGrp="1"/>
          </p:cNvSpPr>
          <p:nvPr>
            <p:ph sz="half" idx="2"/>
          </p:nvPr>
        </p:nvSpPr>
        <p:spPr>
          <a:xfrm>
            <a:off x="514961" y="2349500"/>
            <a:ext cx="5580000" cy="414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2A28A39-771C-47D4-9994-111D03C7E836}"/>
              </a:ext>
            </a:extLst>
          </p:cNvPr>
          <p:cNvSpPr>
            <a:spLocks noGrp="1"/>
          </p:cNvSpPr>
          <p:nvPr>
            <p:ph type="body" sz="quarter" idx="3"/>
          </p:nvPr>
        </p:nvSpPr>
        <p:spPr>
          <a:xfrm>
            <a:off x="6097038" y="1808163"/>
            <a:ext cx="5580000" cy="361950"/>
          </a:xfrm>
        </p:spPr>
        <p:txBody>
          <a:bodyPr anchor="b"/>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1B3FED-ABDB-421C-B154-4DB63F27E23B}"/>
              </a:ext>
            </a:extLst>
          </p:cNvPr>
          <p:cNvSpPr>
            <a:spLocks noGrp="1"/>
          </p:cNvSpPr>
          <p:nvPr>
            <p:ph sz="quarter" idx="4"/>
          </p:nvPr>
        </p:nvSpPr>
        <p:spPr>
          <a:xfrm>
            <a:off x="6097038" y="2349500"/>
            <a:ext cx="5580000" cy="414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D4AB67CF-1DD5-4E34-9A0D-F2D796BC50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19DE20-EEF6-4159-9F57-233A6865762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45372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CC661E-0C99-47CC-A745-43CD097BC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9E23C4-C563-445D-88FE-79E46631E11C}"/>
              </a:ext>
            </a:extLst>
          </p:cNvPr>
          <p:cNvSpPr>
            <a:spLocks noGrp="1"/>
          </p:cNvSpPr>
          <p:nvPr>
            <p:ph type="sldNum" sz="quarter" idx="12"/>
          </p:nvPr>
        </p:nvSpPr>
        <p:spPr/>
        <p:txBody>
          <a:bodyPr/>
          <a:lstStyle/>
          <a:p>
            <a:fld id="{E85A7407-A20E-4A0B-A3A5-2AD794AF9A1B}" type="slidenum">
              <a:rPr lang="en-GB" smtClean="0"/>
              <a:t>‹#›</a:t>
            </a:fld>
            <a:endParaRPr lang="en-GB"/>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105" y="1160463"/>
            <a:ext cx="968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BC76C1A5-84DF-4356-BC39-691F0090FA8F}"/>
              </a:ext>
            </a:extLst>
          </p:cNvPr>
          <p:cNvSpPr>
            <a:spLocks noGrp="1"/>
          </p:cNvSpPr>
          <p:nvPr>
            <p:ph type="title"/>
          </p:nvPr>
        </p:nvSpPr>
        <p:spPr>
          <a:xfrm>
            <a:off x="780433" y="2797968"/>
            <a:ext cx="3555593" cy="1260475"/>
          </a:xfrm>
        </p:spPr>
        <p:txBody>
          <a:bodyPr/>
          <a:lstStyle/>
          <a:p>
            <a:r>
              <a:rPr lang="en-US" dirty="0"/>
              <a:t>Click to edit Master title style</a:t>
            </a:r>
            <a:endParaRPr lang="en-GB" dirty="0"/>
          </a:p>
        </p:txBody>
      </p:sp>
      <p:sp>
        <p:nvSpPr>
          <p:cNvPr id="10"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573659" y="2529809"/>
            <a:ext cx="4558483" cy="2155507"/>
          </a:xfrm>
        </p:spPr>
        <p:txBody>
          <a:bodyPr>
            <a:normAutofit/>
          </a:bodyPr>
          <a:lstStyle>
            <a:lvl1pPr marL="0" indent="0" algn="l">
              <a:buNone/>
              <a:defRPr sz="2200" b="1"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67002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E85A7407-A20E-4A0B-A3A5-2AD794AF9A1B}" type="slidenum">
              <a:rPr lang="en-GB" smtClean="0"/>
              <a:pPr/>
              <a:t>‹#›</a:t>
            </a:fld>
            <a:endParaRPr lang="en-GB"/>
          </a:p>
        </p:txBody>
      </p:sp>
      <p:sp>
        <p:nvSpPr>
          <p:cNvPr id="5"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226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D416-2F19-4310-B2E2-330DC284C96F}"/>
              </a:ext>
            </a:extLst>
          </p:cNvPr>
          <p:cNvSpPr>
            <a:spLocks noGrp="1"/>
          </p:cNvSpPr>
          <p:nvPr>
            <p:ph type="ctrTitle"/>
          </p:nvPr>
        </p:nvSpPr>
        <p:spPr>
          <a:xfrm>
            <a:off x="515938" y="2168525"/>
            <a:ext cx="11161100" cy="1981200"/>
          </a:xfrm>
        </p:spPr>
        <p:txBody>
          <a:bodyPr anchor="b">
            <a:norm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14962" y="4329113"/>
            <a:ext cx="11162076" cy="215550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DA24DED0-F499-468D-9F50-57462665F3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49B581-3D4B-425F-96AB-D04CF3E8F923}"/>
              </a:ext>
            </a:extLst>
          </p:cNvPr>
          <p:cNvSpPr>
            <a:spLocks noGrp="1"/>
          </p:cNvSpPr>
          <p:nvPr>
            <p:ph type="sldNum" sz="quarter" idx="12"/>
          </p:nvPr>
        </p:nvSpPr>
        <p:spPr/>
        <p:txBody>
          <a:bodyPr/>
          <a:lstStyle/>
          <a:p>
            <a:fld id="{E85A7407-A20E-4A0B-A3A5-2AD794AF9A1B}" type="slidenum">
              <a:rPr lang="en-GB" smtClean="0"/>
              <a:t>‹#›</a:t>
            </a:fld>
            <a:endParaRPr lang="en-GB"/>
          </a:p>
        </p:txBody>
      </p:sp>
      <p:pic>
        <p:nvPicPr>
          <p:cNvPr id="8" name="Picture 7">
            <a:extLst>
              <a:ext uri="{FF2B5EF4-FFF2-40B4-BE49-F238E27FC236}">
                <a16:creationId xmlns:a16="http://schemas.microsoft.com/office/drawing/2014/main" id="{FAEE61BE-749B-424A-853D-E278A325C4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4613" y="510710"/>
            <a:ext cx="2699492" cy="1011400"/>
          </a:xfrm>
          <a:prstGeom prst="rect">
            <a:avLst/>
          </a:prstGeom>
        </p:spPr>
      </p:pic>
    </p:spTree>
    <p:extLst>
      <p:ext uri="{BB962C8B-B14F-4D97-AF65-F5344CB8AC3E}">
        <p14:creationId xmlns:p14="http://schemas.microsoft.com/office/powerpoint/2010/main" val="2325563941"/>
      </p:ext>
    </p:extLst>
  </p:cSld>
  <p:clrMapOvr>
    <a:masterClrMapping/>
  </p:clrMapOvr>
  <p:extLst>
    <p:ext uri="{DCECCB84-F9BA-43D5-87BE-67443E8EF086}">
      <p15:sldGuideLst xmlns:p15="http://schemas.microsoft.com/office/powerpoint/2012/main">
        <p15:guide id="1" orient="horz" pos="1366">
          <p15:clr>
            <a:srgbClr val="FBAE40"/>
          </p15:clr>
        </p15:guide>
        <p15:guide id="2" pos="55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245164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EA0073-0363-4AD4-A330-309ABE09D00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63252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012E-2C82-4146-8A6C-1C0DBF697D23}"/>
              </a:ext>
            </a:extLst>
          </p:cNvPr>
          <p:cNvSpPr>
            <a:spLocks noGrp="1"/>
          </p:cNvSpPr>
          <p:nvPr>
            <p:ph type="title"/>
          </p:nvPr>
        </p:nvSpPr>
        <p:spPr>
          <a:xfrm>
            <a:off x="514962" y="368300"/>
            <a:ext cx="9540000" cy="1260475"/>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FFBFF6-5CA0-4C43-88B8-D4E80A01D7D9}"/>
              </a:ext>
            </a:extLst>
          </p:cNvPr>
          <p:cNvSpPr>
            <a:spLocks noGrp="1"/>
          </p:cNvSpPr>
          <p:nvPr>
            <p:ph type="body"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8BD1660-35D0-4C89-A1D9-57021B891A47}"/>
              </a:ext>
            </a:extLst>
          </p:cNvPr>
          <p:cNvSpPr>
            <a:spLocks noGrp="1"/>
          </p:cNvSpPr>
          <p:nvPr>
            <p:ph type="ftr" sz="quarter" idx="3"/>
          </p:nvPr>
        </p:nvSpPr>
        <p:spPr>
          <a:xfrm>
            <a:off x="514962" y="6524624"/>
            <a:ext cx="9002076" cy="123111"/>
          </a:xfrm>
          <a:prstGeom prst="rect">
            <a:avLst/>
          </a:prstGeom>
        </p:spPr>
        <p:txBody>
          <a:bodyPr vert="horz" wrap="square" lIns="0" tIns="0" rIns="0" bIns="0" rtlCol="0" anchor="t">
            <a:spAutoFit/>
          </a:bodyPr>
          <a:lstStyle>
            <a:lvl1pPr algn="l">
              <a:defRPr sz="800">
                <a:solidFill>
                  <a:schemeClr val="bg2"/>
                </a:solidFill>
              </a:defRPr>
            </a:lvl1pPr>
          </a:lstStyle>
          <a:p>
            <a:endParaRPr lang="en-GB"/>
          </a:p>
        </p:txBody>
      </p:sp>
      <p:sp>
        <p:nvSpPr>
          <p:cNvPr id="6" name="Slide Number Placeholder 5">
            <a:extLst>
              <a:ext uri="{FF2B5EF4-FFF2-40B4-BE49-F238E27FC236}">
                <a16:creationId xmlns:a16="http://schemas.microsoft.com/office/drawing/2014/main" id="{5352A791-8E8D-43EC-9073-5BDF733E158B}"/>
              </a:ext>
            </a:extLst>
          </p:cNvPr>
          <p:cNvSpPr>
            <a:spLocks noGrp="1"/>
          </p:cNvSpPr>
          <p:nvPr>
            <p:ph type="sldNum" sz="quarter" idx="4"/>
          </p:nvPr>
        </p:nvSpPr>
        <p:spPr>
          <a:xfrm>
            <a:off x="11317038" y="6524624"/>
            <a:ext cx="360000" cy="123111"/>
          </a:xfrm>
          <a:prstGeom prst="rect">
            <a:avLst/>
          </a:prstGeom>
        </p:spPr>
        <p:txBody>
          <a:bodyPr vert="horz" lIns="0" tIns="0" rIns="0" bIns="0" rtlCol="0" anchor="t">
            <a:spAutoFit/>
          </a:bodyPr>
          <a:lstStyle>
            <a:lvl1pPr algn="r">
              <a:defRPr sz="800">
                <a:solidFill>
                  <a:schemeClr val="bg2"/>
                </a:solidFill>
                <a:latin typeface="Visby Round CF DemiBold" panose="020F0000000000000000" pitchFamily="34" charset="0"/>
              </a:defRPr>
            </a:lvl1pPr>
          </a:lstStyle>
          <a:p>
            <a:fld id="{E85A7407-A20E-4A0B-A3A5-2AD794AF9A1B}" type="slidenum">
              <a:rPr lang="en-GB" smtClean="0"/>
              <a:pPr/>
              <a:t>‹#›</a:t>
            </a:fld>
            <a:endParaRPr lang="en-GB"/>
          </a:p>
        </p:txBody>
      </p:sp>
      <p:pic>
        <p:nvPicPr>
          <p:cNvPr id="11" name="Picture 10" descr="Logo&#10;&#10;Description automatically generated">
            <a:extLst>
              <a:ext uri="{FF2B5EF4-FFF2-40B4-BE49-F238E27FC236}">
                <a16:creationId xmlns:a16="http://schemas.microsoft.com/office/drawing/2014/main" id="{CB9F7EA8-4A2A-42BD-BB3C-FB73AAAEBA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53060" y="368301"/>
            <a:ext cx="723978" cy="705898"/>
          </a:xfrm>
          <a:prstGeom prst="rect">
            <a:avLst/>
          </a:prstGeom>
        </p:spPr>
      </p:pic>
    </p:spTree>
    <p:extLst>
      <p:ext uri="{BB962C8B-B14F-4D97-AF65-F5344CB8AC3E}">
        <p14:creationId xmlns:p14="http://schemas.microsoft.com/office/powerpoint/2010/main" val="8287116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55" r:id="rId5"/>
    <p:sldLayoutId id="2147483675" r:id="rId6"/>
  </p:sldLayoutIdLst>
  <p:hf hdr="0"/>
  <p:txStyles>
    <p:title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buClr>
          <a:schemeClr val="accent2"/>
        </a:buClr>
        <a:buFont typeface="Arial" panose="020B0604020202020204" pitchFamily="34" charset="0"/>
        <a:buChar char="•"/>
        <a:defRPr sz="2000" kern="1200">
          <a:solidFill>
            <a:schemeClr val="tx2"/>
          </a:solidFill>
          <a:latin typeface="+mn-lt"/>
          <a:ea typeface="+mn-ea"/>
          <a:cs typeface="+mn-cs"/>
        </a:defRPr>
      </a:lvl1pPr>
      <a:lvl2pPr marL="540000" indent="-18000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mn-lt"/>
          <a:ea typeface="+mn-ea"/>
          <a:cs typeface="+mn-cs"/>
        </a:defRPr>
      </a:lvl2pPr>
      <a:lvl3pPr marL="900000" indent="-18000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mn-lt"/>
          <a:ea typeface="+mn-ea"/>
          <a:cs typeface="+mn-cs"/>
        </a:defRPr>
      </a:lvl3pPr>
      <a:lvl4pPr marL="1260000" indent="-180000" algn="l" defTabSz="914400" rtl="0" eaLnBrk="1" latinLnBrk="0" hangingPunct="1">
        <a:lnSpc>
          <a:spcPct val="100000"/>
        </a:lnSpc>
        <a:spcBef>
          <a:spcPts val="0"/>
        </a:spcBef>
        <a:buClr>
          <a:schemeClr val="accent2"/>
        </a:buClr>
        <a:buFont typeface="Arial" panose="020B0604020202020204" pitchFamily="34" charset="0"/>
        <a:buChar char="•"/>
        <a:defRPr sz="1400" kern="1200">
          <a:solidFill>
            <a:schemeClr val="tx2"/>
          </a:solidFill>
          <a:latin typeface="+mn-lt"/>
          <a:ea typeface="+mn-ea"/>
          <a:cs typeface="+mn-cs"/>
        </a:defRPr>
      </a:lvl4pPr>
      <a:lvl5pPr marL="1620000" indent="-180000" algn="l" defTabSz="914400" rtl="0" eaLnBrk="1" latinLnBrk="0" hangingPunct="1">
        <a:lnSpc>
          <a:spcPct val="100000"/>
        </a:lnSpc>
        <a:spcBef>
          <a:spcPts val="0"/>
        </a:spcBef>
        <a:buClr>
          <a:schemeClr val="accent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232" userDrawn="1">
          <p15:clr>
            <a:srgbClr val="F26B43"/>
          </p15:clr>
        </p15:guide>
        <p15:guide id="6" orient="horz" pos="1026" userDrawn="1">
          <p15:clr>
            <a:srgbClr val="F26B43"/>
          </p15:clr>
        </p15:guide>
        <p15:guide id="7" orient="horz" pos="1139" userDrawn="1">
          <p15:clr>
            <a:srgbClr val="F26B43"/>
          </p15:clr>
        </p15:guide>
        <p15:guide id="8" orient="horz" pos="4110" userDrawn="1">
          <p15:clr>
            <a:srgbClr val="F26B43"/>
          </p15:clr>
        </p15:guide>
        <p15:guide id="9" orient="horz" pos="2614" userDrawn="1">
          <p15:clr>
            <a:srgbClr val="F26B43"/>
          </p15:clr>
        </p15:guide>
        <p15:guide id="10" orient="horz" pos="2727" userDrawn="1">
          <p15:clr>
            <a:srgbClr val="F26B43"/>
          </p15:clr>
        </p15:guide>
        <p15:guide id="11" pos="3727" userDrawn="1">
          <p15:clr>
            <a:srgbClr val="F26B43"/>
          </p15:clr>
        </p15:guide>
        <p15:guide id="12" pos="3953" userDrawn="1">
          <p15:clr>
            <a:srgbClr val="F26B43"/>
          </p15:clr>
        </p15:guide>
        <p15:guide id="13" pos="5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012E-2C82-4146-8A6C-1C0DBF697D23}"/>
              </a:ext>
            </a:extLst>
          </p:cNvPr>
          <p:cNvSpPr>
            <a:spLocks noGrp="1"/>
          </p:cNvSpPr>
          <p:nvPr>
            <p:ph type="title"/>
          </p:nvPr>
        </p:nvSpPr>
        <p:spPr>
          <a:xfrm>
            <a:off x="514962" y="368300"/>
            <a:ext cx="9540000" cy="1260475"/>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FFBFF6-5CA0-4C43-88B8-D4E80A01D7D9}"/>
              </a:ext>
            </a:extLst>
          </p:cNvPr>
          <p:cNvSpPr>
            <a:spLocks noGrp="1"/>
          </p:cNvSpPr>
          <p:nvPr>
            <p:ph type="body"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8BD1660-35D0-4C89-A1D9-57021B891A47}"/>
              </a:ext>
            </a:extLst>
          </p:cNvPr>
          <p:cNvSpPr>
            <a:spLocks noGrp="1"/>
          </p:cNvSpPr>
          <p:nvPr>
            <p:ph type="ftr" sz="quarter" idx="3"/>
          </p:nvPr>
        </p:nvSpPr>
        <p:spPr>
          <a:xfrm>
            <a:off x="514962" y="6524624"/>
            <a:ext cx="9002076" cy="123111"/>
          </a:xfrm>
          <a:prstGeom prst="rect">
            <a:avLst/>
          </a:prstGeom>
        </p:spPr>
        <p:txBody>
          <a:bodyPr vert="horz" wrap="square" lIns="0" tIns="0" rIns="0" bIns="0" rtlCol="0" anchor="t">
            <a:spAutoFit/>
          </a:bodyPr>
          <a:lstStyle>
            <a:lvl1pPr algn="l">
              <a:defRPr sz="800">
                <a:solidFill>
                  <a:schemeClr val="bg2"/>
                </a:solidFill>
              </a:defRPr>
            </a:lvl1pPr>
          </a:lstStyle>
          <a:p>
            <a:endParaRPr lang="en-GB"/>
          </a:p>
        </p:txBody>
      </p:sp>
      <p:sp>
        <p:nvSpPr>
          <p:cNvPr id="6" name="Slide Number Placeholder 5">
            <a:extLst>
              <a:ext uri="{FF2B5EF4-FFF2-40B4-BE49-F238E27FC236}">
                <a16:creationId xmlns:a16="http://schemas.microsoft.com/office/drawing/2014/main" id="{5352A791-8E8D-43EC-9073-5BDF733E158B}"/>
              </a:ext>
            </a:extLst>
          </p:cNvPr>
          <p:cNvSpPr>
            <a:spLocks noGrp="1"/>
          </p:cNvSpPr>
          <p:nvPr>
            <p:ph type="sldNum" sz="quarter" idx="4"/>
          </p:nvPr>
        </p:nvSpPr>
        <p:spPr>
          <a:xfrm>
            <a:off x="11317038" y="6524624"/>
            <a:ext cx="360000" cy="123111"/>
          </a:xfrm>
          <a:prstGeom prst="rect">
            <a:avLst/>
          </a:prstGeom>
        </p:spPr>
        <p:txBody>
          <a:bodyPr vert="horz" lIns="0" tIns="0" rIns="0" bIns="0" rtlCol="0" anchor="t">
            <a:spAutoFit/>
          </a:bodyPr>
          <a:lstStyle>
            <a:lvl1pPr algn="r">
              <a:defRPr sz="800">
                <a:solidFill>
                  <a:schemeClr val="bg2"/>
                </a:solidFill>
                <a:latin typeface="Visby Round CF DemiBold" panose="020F0000000000000000" pitchFamily="34" charset="0"/>
              </a:defRPr>
            </a:lvl1pPr>
          </a:lstStyle>
          <a:p>
            <a:fld id="{E85A7407-A20E-4A0B-A3A5-2AD794AF9A1B}" type="slidenum">
              <a:rPr lang="en-GB" smtClean="0"/>
              <a:pPr/>
              <a:t>‹#›</a:t>
            </a:fld>
            <a:endParaRPr lang="en-GB"/>
          </a:p>
        </p:txBody>
      </p:sp>
      <p:pic>
        <p:nvPicPr>
          <p:cNvPr id="11" name="Picture 10" descr="Logo&#10;&#10;Description automatically generated">
            <a:extLst>
              <a:ext uri="{FF2B5EF4-FFF2-40B4-BE49-F238E27FC236}">
                <a16:creationId xmlns:a16="http://schemas.microsoft.com/office/drawing/2014/main" id="{CB9F7EA8-4A2A-42BD-BB3C-FB73AAAEBA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80374" y="368300"/>
            <a:ext cx="696663" cy="679265"/>
          </a:xfrm>
          <a:prstGeom prst="rect">
            <a:avLst/>
          </a:prstGeom>
        </p:spPr>
      </p:pic>
    </p:spTree>
    <p:extLst>
      <p:ext uri="{BB962C8B-B14F-4D97-AF65-F5344CB8AC3E}">
        <p14:creationId xmlns:p14="http://schemas.microsoft.com/office/powerpoint/2010/main" val="15490081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p:txStyles>
    <p:titleStyle>
      <a:lvl1pPr algn="l" defTabSz="914400" rtl="0" eaLnBrk="1" latinLnBrk="0" hangingPunct="1">
        <a:lnSpc>
          <a:spcPct val="100000"/>
        </a:lnSpc>
        <a:spcBef>
          <a:spcPct val="0"/>
        </a:spcBef>
        <a:buNone/>
        <a:defRPr sz="3200" kern="1200">
          <a:solidFill>
            <a:schemeClr val="bg1"/>
          </a:solidFill>
          <a:latin typeface="+mj-lt"/>
          <a:ea typeface="+mj-ea"/>
          <a:cs typeface="+mj-cs"/>
        </a:defRPr>
      </a:lvl1pPr>
    </p:titleStyle>
    <p:bodyStyle>
      <a:lvl1pPr marL="180000" indent="-180000" algn="l" defTabSz="914400" rtl="0" eaLnBrk="1" latinLnBrk="0" hangingPunct="1">
        <a:lnSpc>
          <a:spcPct val="100000"/>
        </a:lnSpc>
        <a:spcBef>
          <a:spcPts val="0"/>
        </a:spcBef>
        <a:buClr>
          <a:schemeClr val="accent4"/>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540000" indent="-180000" algn="l" defTabSz="914400" rtl="0" eaLnBrk="1" latinLnBrk="0" hangingPunct="1">
        <a:lnSpc>
          <a:spcPct val="100000"/>
        </a:lnSpc>
        <a:spcBef>
          <a:spcPts val="0"/>
        </a:spcBef>
        <a:buClr>
          <a:schemeClr val="accent4"/>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900000" indent="-180000" algn="l" defTabSz="914400" rtl="0" eaLnBrk="1" latinLnBrk="0" hangingPunct="1">
        <a:lnSpc>
          <a:spcPct val="100000"/>
        </a:lnSpc>
        <a:spcBef>
          <a:spcPts val="0"/>
        </a:spcBef>
        <a:buClr>
          <a:schemeClr val="accent4"/>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1260000" indent="-180000" algn="l" defTabSz="914400" rtl="0" eaLnBrk="1" latinLnBrk="0" hangingPunct="1">
        <a:lnSpc>
          <a:spcPct val="100000"/>
        </a:lnSpc>
        <a:spcBef>
          <a:spcPts val="0"/>
        </a:spcBef>
        <a:buClr>
          <a:schemeClr val="accent4"/>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1620000" indent="-180000" algn="l" defTabSz="914400" rtl="0" eaLnBrk="1" latinLnBrk="0" hangingPunct="1">
        <a:lnSpc>
          <a:spcPct val="100000"/>
        </a:lnSpc>
        <a:spcBef>
          <a:spcPts val="0"/>
        </a:spcBef>
        <a:buClr>
          <a:schemeClr val="accent4"/>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guide id="3" pos="325">
          <p15:clr>
            <a:srgbClr val="F26B43"/>
          </p15:clr>
        </p15:guide>
        <p15:guide id="4" pos="7355">
          <p15:clr>
            <a:srgbClr val="F26B43"/>
          </p15:clr>
        </p15:guide>
        <p15:guide id="5" orient="horz" pos="232">
          <p15:clr>
            <a:srgbClr val="F26B43"/>
          </p15:clr>
        </p15:guide>
        <p15:guide id="6" orient="horz" pos="1026">
          <p15:clr>
            <a:srgbClr val="F26B43"/>
          </p15:clr>
        </p15:guide>
        <p15:guide id="7" orient="horz" pos="1139">
          <p15:clr>
            <a:srgbClr val="F26B43"/>
          </p15:clr>
        </p15:guide>
        <p15:guide id="8" orient="horz" pos="4110">
          <p15:clr>
            <a:srgbClr val="F26B43"/>
          </p15:clr>
        </p15:guide>
        <p15:guide id="9" orient="horz" pos="2614">
          <p15:clr>
            <a:srgbClr val="F26B43"/>
          </p15:clr>
        </p15:guide>
        <p15:guide id="10" orient="horz" pos="2727">
          <p15:clr>
            <a:srgbClr val="F26B43"/>
          </p15:clr>
        </p15:guide>
        <p15:guide id="11" pos="3727">
          <p15:clr>
            <a:srgbClr val="F26B43"/>
          </p15:clr>
        </p15:guide>
        <p15:guide id="12" pos="3953">
          <p15:clr>
            <a:srgbClr val="F26B43"/>
          </p15:clr>
        </p15:guide>
        <p15:guide id="13" pos="5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sp>
        <p:nvSpPr>
          <p:cNvPr id="3" name="Subtitle 2"/>
          <p:cNvSpPr>
            <a:spLocks noGrp="1"/>
          </p:cNvSpPr>
          <p:nvPr>
            <p:ph type="subTitle" idx="1"/>
          </p:nvPr>
        </p:nvSpPr>
        <p:spPr/>
        <p:txBody>
          <a:bodyPr/>
          <a:lstStyle/>
          <a:p>
            <a:r>
              <a:rPr lang="en-GB" dirty="0"/>
              <a:t>UKRDC  - Technical Details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5A7407-A20E-4A0B-A3A5-2AD794AF9A1B}" type="slidenum">
              <a:rPr lang="en-GB" smtClean="0"/>
              <a:t>1</a:t>
            </a:fld>
            <a:endParaRPr lang="en-GB"/>
          </a:p>
        </p:txBody>
      </p:sp>
    </p:spTree>
    <p:extLst>
      <p:ext uri="{BB962C8B-B14F-4D97-AF65-F5344CB8AC3E}">
        <p14:creationId xmlns:p14="http://schemas.microsoft.com/office/powerpoint/2010/main" val="108922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UKRDC History</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2</a:t>
            </a:fld>
            <a:endParaRPr lang="en-GB"/>
          </a:p>
        </p:txBody>
      </p:sp>
      <p:sp>
        <p:nvSpPr>
          <p:cNvPr id="3" name="TextBox 2">
            <a:extLst>
              <a:ext uri="{FF2B5EF4-FFF2-40B4-BE49-F238E27FC236}">
                <a16:creationId xmlns:a16="http://schemas.microsoft.com/office/drawing/2014/main" id="{10547D13-5210-460A-9E7F-E0E884BE5A76}"/>
              </a:ext>
            </a:extLst>
          </p:cNvPr>
          <p:cNvSpPr txBox="1"/>
          <p:nvPr/>
        </p:nvSpPr>
        <p:spPr>
          <a:xfrm>
            <a:off x="668215" y="1628774"/>
            <a:ext cx="8748347" cy="4247317"/>
          </a:xfrm>
          <a:prstGeom prst="rect">
            <a:avLst/>
          </a:prstGeom>
          <a:noFill/>
        </p:spPr>
        <p:txBody>
          <a:bodyPr wrap="square" rtlCol="0">
            <a:spAutoFit/>
          </a:bodyPr>
          <a:lstStyle/>
          <a:p>
            <a:r>
              <a:rPr lang="en-GB" dirty="0"/>
              <a:t>The UKRDC went Live in its original form in January 2015</a:t>
            </a:r>
          </a:p>
          <a:p>
            <a:endParaRPr lang="en-GB" dirty="0"/>
          </a:p>
          <a:p>
            <a:r>
              <a:rPr lang="en-GB" dirty="0"/>
              <a:t>It validated and normalised the incoming “PV Feeds” before sending the data on to the newly developed PatientView2 and RADAR2 systems, conditional on the patient being recorded as participating in those systems.</a:t>
            </a:r>
          </a:p>
          <a:p>
            <a:endParaRPr lang="en-GB" dirty="0"/>
          </a:p>
          <a:p>
            <a:r>
              <a:rPr lang="en-GB" dirty="0"/>
              <a:t>Later on we added the processing of PROM/PAM/EQ5D surveys for display in PatientView, before turning our focus to the development of the full UKRDC feed.</a:t>
            </a:r>
          </a:p>
          <a:p>
            <a:endParaRPr lang="en-GB" dirty="0"/>
          </a:p>
          <a:p>
            <a:r>
              <a:rPr lang="en-GB" dirty="0"/>
              <a:t>This was where we started to have some issues with the platform we were developing on, partly because our requirements are very different from those of a single-site Electronic Patient Record.</a:t>
            </a:r>
          </a:p>
          <a:p>
            <a:endParaRPr lang="en-GB" dirty="0"/>
          </a:p>
          <a:p>
            <a:r>
              <a:rPr lang="en-GB" dirty="0"/>
              <a:t>We took most of the development in-house and increased the number of developers gradually from 2 to 6 and in Summer 2018 switched over to -</a:t>
            </a:r>
          </a:p>
        </p:txBody>
      </p:sp>
    </p:spTree>
    <p:extLst>
      <p:ext uri="{BB962C8B-B14F-4D97-AF65-F5344CB8AC3E}">
        <p14:creationId xmlns:p14="http://schemas.microsoft.com/office/powerpoint/2010/main" val="127851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UKRDC Current Infrastructure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3</a:t>
            </a:fld>
            <a:endParaRPr lang="en-GB"/>
          </a:p>
        </p:txBody>
      </p:sp>
      <p:sp>
        <p:nvSpPr>
          <p:cNvPr id="3" name="TextBox 2">
            <a:extLst>
              <a:ext uri="{FF2B5EF4-FFF2-40B4-BE49-F238E27FC236}">
                <a16:creationId xmlns:a16="http://schemas.microsoft.com/office/drawing/2014/main" id="{E48665B4-CF16-435F-A358-743E1F4C6C33}"/>
              </a:ext>
            </a:extLst>
          </p:cNvPr>
          <p:cNvSpPr txBox="1"/>
          <p:nvPr/>
        </p:nvSpPr>
        <p:spPr>
          <a:xfrm>
            <a:off x="514962" y="1628775"/>
            <a:ext cx="10413876" cy="2862322"/>
          </a:xfrm>
          <a:prstGeom prst="rect">
            <a:avLst/>
          </a:prstGeom>
          <a:noFill/>
        </p:spPr>
        <p:txBody>
          <a:bodyPr wrap="square" rtlCol="0">
            <a:spAutoFit/>
          </a:bodyPr>
          <a:lstStyle/>
          <a:p>
            <a:pPr marL="285750" indent="-285750">
              <a:buFont typeface="Arial" panose="020B0604020202020204" pitchFamily="34" charset="0"/>
              <a:buChar char="•"/>
            </a:pPr>
            <a:r>
              <a:rPr lang="en-GB" dirty="0"/>
              <a:t>Incoming Data Validation – Python</a:t>
            </a:r>
          </a:p>
          <a:p>
            <a:pPr marL="285750" indent="-285750">
              <a:buFont typeface="Arial" panose="020B0604020202020204" pitchFamily="34" charset="0"/>
              <a:buChar char="•"/>
            </a:pPr>
            <a:r>
              <a:rPr lang="en-GB" dirty="0"/>
              <a:t>Data Storage – Java</a:t>
            </a:r>
          </a:p>
          <a:p>
            <a:pPr marL="285750" indent="-285750">
              <a:buFont typeface="Arial" panose="020B0604020202020204" pitchFamily="34" charset="0"/>
              <a:buChar char="•"/>
            </a:pPr>
            <a:r>
              <a:rPr lang="en-GB" dirty="0"/>
              <a:t>Database - PostgreSQL</a:t>
            </a:r>
          </a:p>
          <a:p>
            <a:pPr marL="285750" indent="-285750">
              <a:buFont typeface="Arial" panose="020B0604020202020204" pitchFamily="34" charset="0"/>
              <a:buChar char="•"/>
            </a:pPr>
            <a:r>
              <a:rPr lang="en-GB" dirty="0"/>
              <a:t>EMPI – Java</a:t>
            </a:r>
          </a:p>
          <a:p>
            <a:pPr marL="285750" indent="-285750">
              <a:buFont typeface="Arial" panose="020B0604020202020204" pitchFamily="34" charset="0"/>
              <a:buChar char="•"/>
            </a:pPr>
            <a:r>
              <a:rPr lang="en-GB" dirty="0"/>
              <a:t>Outgoing Data Formatting – Python</a:t>
            </a:r>
          </a:p>
          <a:p>
            <a:pPr marL="285750" indent="-285750">
              <a:buFont typeface="Arial" panose="020B0604020202020204" pitchFamily="34" charset="0"/>
              <a:buChar char="•"/>
            </a:pPr>
            <a:r>
              <a:rPr lang="en-GB" dirty="0"/>
              <a:t>User Interface – Python / </a:t>
            </a:r>
            <a:r>
              <a:rPr lang="en-GB" dirty="0" err="1"/>
              <a:t>Javascript</a:t>
            </a:r>
            <a:endParaRPr lang="en-GB" dirty="0"/>
          </a:p>
          <a:p>
            <a:pPr marL="285750" indent="-285750">
              <a:buFont typeface="Arial" panose="020B0604020202020204" pitchFamily="34" charset="0"/>
              <a:buChar char="•"/>
            </a:pPr>
            <a:endParaRPr lang="en-GB" dirty="0"/>
          </a:p>
          <a:p>
            <a:endParaRPr lang="en-GB" dirty="0"/>
          </a:p>
          <a:p>
            <a:endParaRPr lang="en-GB" dirty="0"/>
          </a:p>
          <a:p>
            <a:r>
              <a:rPr lang="en-GB" dirty="0"/>
              <a:t>Basically everything has changed, with the exception of - </a:t>
            </a:r>
          </a:p>
        </p:txBody>
      </p:sp>
    </p:spTree>
    <p:extLst>
      <p:ext uri="{BB962C8B-B14F-4D97-AF65-F5344CB8AC3E}">
        <p14:creationId xmlns:p14="http://schemas.microsoft.com/office/powerpoint/2010/main" val="378886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UKRDC – Schema</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4</a:t>
            </a:fld>
            <a:endParaRPr lang="en-GB"/>
          </a:p>
        </p:txBody>
      </p:sp>
      <p:pic>
        <p:nvPicPr>
          <p:cNvPr id="10" name="Picture 9" descr="Text&#10;&#10;Description automatically generated">
            <a:extLst>
              <a:ext uri="{FF2B5EF4-FFF2-40B4-BE49-F238E27FC236}">
                <a16:creationId xmlns:a16="http://schemas.microsoft.com/office/drawing/2014/main" id="{90154041-1E96-469F-B113-9B59ECD4D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991" y="1883729"/>
            <a:ext cx="6469941" cy="3917019"/>
          </a:xfrm>
          <a:prstGeom prst="rect">
            <a:avLst/>
          </a:prstGeom>
        </p:spPr>
      </p:pic>
    </p:spTree>
    <p:extLst>
      <p:ext uri="{BB962C8B-B14F-4D97-AF65-F5344CB8AC3E}">
        <p14:creationId xmlns:p14="http://schemas.microsoft.com/office/powerpoint/2010/main" val="93749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UKRDC – Schema – Why?</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5</a:t>
            </a:fld>
            <a:endParaRPr lang="en-GB"/>
          </a:p>
        </p:txBody>
      </p:sp>
      <p:sp>
        <p:nvSpPr>
          <p:cNvPr id="3" name="TextBox 2">
            <a:extLst>
              <a:ext uri="{FF2B5EF4-FFF2-40B4-BE49-F238E27FC236}">
                <a16:creationId xmlns:a16="http://schemas.microsoft.com/office/drawing/2014/main" id="{7E0D16A6-C37E-4B7A-A6DC-6321D1741298}"/>
              </a:ext>
            </a:extLst>
          </p:cNvPr>
          <p:cNvSpPr txBox="1"/>
          <p:nvPr/>
        </p:nvSpPr>
        <p:spPr>
          <a:xfrm>
            <a:off x="514962" y="1744824"/>
            <a:ext cx="9002076" cy="4247317"/>
          </a:xfrm>
          <a:prstGeom prst="rect">
            <a:avLst/>
          </a:prstGeom>
          <a:noFill/>
        </p:spPr>
        <p:txBody>
          <a:bodyPr wrap="square" rtlCol="0">
            <a:spAutoFit/>
          </a:bodyPr>
          <a:lstStyle/>
          <a:p>
            <a:r>
              <a:rPr lang="en-GB" dirty="0"/>
              <a:t>Pros:</a:t>
            </a:r>
          </a:p>
          <a:p>
            <a:pPr marL="285750" indent="-285750">
              <a:buFont typeface="Arial" panose="020B0604020202020204" pitchFamily="34" charset="0"/>
              <a:buChar char="•"/>
            </a:pPr>
            <a:r>
              <a:rPr lang="en-GB" dirty="0"/>
              <a:t>Used Internally by our previous Platform.</a:t>
            </a:r>
          </a:p>
          <a:p>
            <a:pPr marL="285750" indent="-285750">
              <a:buFont typeface="Arial" panose="020B0604020202020204" pitchFamily="34" charset="0"/>
              <a:buChar char="•"/>
            </a:pPr>
            <a:r>
              <a:rPr lang="en-GB" dirty="0"/>
              <a:t>Was already being used externally by PatientView, RADAR etc.</a:t>
            </a:r>
          </a:p>
          <a:p>
            <a:endParaRPr lang="en-GB" dirty="0"/>
          </a:p>
          <a:p>
            <a:r>
              <a:rPr lang="en-GB" dirty="0"/>
              <a:t>We looked at:</a:t>
            </a:r>
          </a:p>
          <a:p>
            <a:pPr marL="285750" indent="-285750">
              <a:buFont typeface="Arial" panose="020B0604020202020204" pitchFamily="34" charset="0"/>
              <a:buChar char="•"/>
            </a:pPr>
            <a:r>
              <a:rPr lang="en-GB" dirty="0"/>
              <a:t>EDIFACT</a:t>
            </a:r>
          </a:p>
          <a:p>
            <a:pPr marL="285750" indent="-285750">
              <a:buFont typeface="Arial" panose="020B0604020202020204" pitchFamily="34" charset="0"/>
              <a:buChar char="•"/>
            </a:pPr>
            <a:r>
              <a:rPr lang="en-GB" dirty="0"/>
              <a:t>HL7v2</a:t>
            </a:r>
          </a:p>
          <a:p>
            <a:pPr marL="285750" indent="-285750">
              <a:buFont typeface="Arial" panose="020B0604020202020204" pitchFamily="34" charset="0"/>
              <a:buChar char="•"/>
            </a:pPr>
            <a:r>
              <a:rPr lang="en-GB" dirty="0"/>
              <a:t>HL7v3</a:t>
            </a:r>
          </a:p>
          <a:p>
            <a:pPr marL="285750" indent="-285750">
              <a:buFont typeface="Arial" panose="020B0604020202020204" pitchFamily="34" charset="0"/>
              <a:buChar char="•"/>
            </a:pPr>
            <a:r>
              <a:rPr lang="en-GB" dirty="0"/>
              <a:t>CDA</a:t>
            </a:r>
          </a:p>
          <a:p>
            <a:pPr marL="285750" indent="-285750">
              <a:buFont typeface="Arial" panose="020B0604020202020204" pitchFamily="34" charset="0"/>
              <a:buChar char="•"/>
            </a:pPr>
            <a:r>
              <a:rPr lang="en-GB" dirty="0" err="1"/>
              <a:t>OpenEHR</a:t>
            </a:r>
            <a:endParaRPr lang="en-GB" dirty="0"/>
          </a:p>
          <a:p>
            <a:pPr marL="285750" indent="-285750">
              <a:buFont typeface="Arial" panose="020B0604020202020204" pitchFamily="34" charset="0"/>
              <a:buChar char="•"/>
            </a:pPr>
            <a:r>
              <a:rPr lang="en-GB" dirty="0"/>
              <a:t>FHIR</a:t>
            </a:r>
          </a:p>
          <a:p>
            <a:pPr marL="285750" indent="-285750">
              <a:buFont typeface="Arial" panose="020B0604020202020204" pitchFamily="34" charset="0"/>
              <a:buChar char="•"/>
            </a:pPr>
            <a:endParaRPr lang="en-GB" dirty="0"/>
          </a:p>
          <a:p>
            <a:r>
              <a:rPr lang="en-GB" dirty="0"/>
              <a:t>Not ‘Finished’, Not ‘Suitable’, No NHS Digital Guidance, No supplier consensus.</a:t>
            </a:r>
          </a:p>
          <a:p>
            <a:endParaRPr lang="en-GB" dirty="0"/>
          </a:p>
          <a:p>
            <a:r>
              <a:rPr lang="en-GB" dirty="0"/>
              <a:t>We have also had similar difficulties with LOINC and SNOMED.</a:t>
            </a:r>
          </a:p>
        </p:txBody>
      </p:sp>
    </p:spTree>
    <p:extLst>
      <p:ext uri="{BB962C8B-B14F-4D97-AF65-F5344CB8AC3E}">
        <p14:creationId xmlns:p14="http://schemas.microsoft.com/office/powerpoint/2010/main" val="379816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E6CA-9A99-4D90-BF47-7ACA763AFC01}"/>
              </a:ext>
            </a:extLst>
          </p:cNvPr>
          <p:cNvSpPr>
            <a:spLocks noGrp="1"/>
          </p:cNvSpPr>
          <p:nvPr>
            <p:ph type="title"/>
          </p:nvPr>
        </p:nvSpPr>
        <p:spPr/>
        <p:txBody>
          <a:bodyPr/>
          <a:lstStyle/>
          <a:p>
            <a:r>
              <a:rPr lang="en-GB" dirty="0"/>
              <a:t>UKRDC - Database</a:t>
            </a:r>
          </a:p>
        </p:txBody>
      </p:sp>
      <p:sp>
        <p:nvSpPr>
          <p:cNvPr id="3" name="Footer Placeholder 2">
            <a:extLst>
              <a:ext uri="{FF2B5EF4-FFF2-40B4-BE49-F238E27FC236}">
                <a16:creationId xmlns:a16="http://schemas.microsoft.com/office/drawing/2014/main" id="{60BD66D9-5567-4749-9F72-6120CD020B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14742A-2559-466F-B314-66E23C896782}"/>
              </a:ext>
            </a:extLst>
          </p:cNvPr>
          <p:cNvSpPr>
            <a:spLocks noGrp="1"/>
          </p:cNvSpPr>
          <p:nvPr>
            <p:ph type="sldNum" sz="quarter" idx="12"/>
          </p:nvPr>
        </p:nvSpPr>
        <p:spPr/>
        <p:txBody>
          <a:bodyPr/>
          <a:lstStyle/>
          <a:p>
            <a:fld id="{E85A7407-A20E-4A0B-A3A5-2AD794AF9A1B}" type="slidenum">
              <a:rPr lang="en-GB" smtClean="0"/>
              <a:t>6</a:t>
            </a:fld>
            <a:endParaRPr lang="en-GB"/>
          </a:p>
        </p:txBody>
      </p:sp>
      <p:sp>
        <p:nvSpPr>
          <p:cNvPr id="5" name="Content Placeholder 4">
            <a:extLst>
              <a:ext uri="{FF2B5EF4-FFF2-40B4-BE49-F238E27FC236}">
                <a16:creationId xmlns:a16="http://schemas.microsoft.com/office/drawing/2014/main" id="{DA4FFCE9-8F4D-45DA-B0AE-B688306BE3D9}"/>
              </a:ext>
            </a:extLst>
          </p:cNvPr>
          <p:cNvSpPr>
            <a:spLocks noGrp="1"/>
          </p:cNvSpPr>
          <p:nvPr>
            <p:ph idx="1"/>
          </p:nvPr>
        </p:nvSpPr>
        <p:spPr/>
        <p:txBody>
          <a:bodyPr/>
          <a:lstStyle/>
          <a:p>
            <a:r>
              <a:rPr lang="en-GB" dirty="0"/>
              <a:t>XML – Observation Element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Database – Observation Table</a:t>
            </a:r>
          </a:p>
        </p:txBody>
      </p:sp>
      <p:pic>
        <p:nvPicPr>
          <p:cNvPr id="11" name="Picture 10">
            <a:extLst>
              <a:ext uri="{FF2B5EF4-FFF2-40B4-BE49-F238E27FC236}">
                <a16:creationId xmlns:a16="http://schemas.microsoft.com/office/drawing/2014/main" id="{1228F683-B66D-4A39-BA92-24EF7E0CBFD3}"/>
              </a:ext>
            </a:extLst>
          </p:cNvPr>
          <p:cNvPicPr>
            <a:picLocks noChangeAspect="1"/>
          </p:cNvPicPr>
          <p:nvPr/>
        </p:nvPicPr>
        <p:blipFill>
          <a:blip r:embed="rId2"/>
          <a:stretch>
            <a:fillRect/>
          </a:stretch>
        </p:blipFill>
        <p:spPr>
          <a:xfrm>
            <a:off x="514962" y="5321300"/>
            <a:ext cx="10553700" cy="790575"/>
          </a:xfrm>
          <a:prstGeom prst="rect">
            <a:avLst/>
          </a:prstGeom>
        </p:spPr>
      </p:pic>
      <p:pic>
        <p:nvPicPr>
          <p:cNvPr id="13" name="Picture 12">
            <a:extLst>
              <a:ext uri="{FF2B5EF4-FFF2-40B4-BE49-F238E27FC236}">
                <a16:creationId xmlns:a16="http://schemas.microsoft.com/office/drawing/2014/main" id="{AD908598-0C43-4C80-84C2-BCD7BAA1F269}"/>
              </a:ext>
            </a:extLst>
          </p:cNvPr>
          <p:cNvPicPr>
            <a:picLocks noChangeAspect="1"/>
          </p:cNvPicPr>
          <p:nvPr/>
        </p:nvPicPr>
        <p:blipFill>
          <a:blip r:embed="rId3"/>
          <a:stretch>
            <a:fillRect/>
          </a:stretch>
        </p:blipFill>
        <p:spPr>
          <a:xfrm>
            <a:off x="771525" y="2160310"/>
            <a:ext cx="5324475" cy="2219325"/>
          </a:xfrm>
          <a:prstGeom prst="rect">
            <a:avLst/>
          </a:prstGeom>
        </p:spPr>
      </p:pic>
    </p:spTree>
    <p:extLst>
      <p:ext uri="{BB962C8B-B14F-4D97-AF65-F5344CB8AC3E}">
        <p14:creationId xmlns:p14="http://schemas.microsoft.com/office/powerpoint/2010/main" val="246050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UKRDC – V5 Dataset</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7</a:t>
            </a:fld>
            <a:endParaRPr lang="en-GB"/>
          </a:p>
        </p:txBody>
      </p:sp>
      <p:sp>
        <p:nvSpPr>
          <p:cNvPr id="7" name="TextBox 6">
            <a:extLst>
              <a:ext uri="{FF2B5EF4-FFF2-40B4-BE49-F238E27FC236}">
                <a16:creationId xmlns:a16="http://schemas.microsoft.com/office/drawing/2014/main" id="{81F43209-A87C-434E-9FC9-E0D4D1403752}"/>
              </a:ext>
            </a:extLst>
          </p:cNvPr>
          <p:cNvSpPr txBox="1"/>
          <p:nvPr/>
        </p:nvSpPr>
        <p:spPr>
          <a:xfrm>
            <a:off x="514962" y="1433144"/>
            <a:ext cx="9002076" cy="5078313"/>
          </a:xfrm>
          <a:prstGeom prst="rect">
            <a:avLst/>
          </a:prstGeom>
          <a:noFill/>
        </p:spPr>
        <p:txBody>
          <a:bodyPr wrap="square" rtlCol="0">
            <a:spAutoFit/>
          </a:bodyPr>
          <a:lstStyle/>
          <a:p>
            <a:pPr marL="342900" indent="-342900">
              <a:buAutoNum type="arabicParenR"/>
            </a:pPr>
            <a:r>
              <a:rPr lang="en-GB" dirty="0"/>
              <a:t>UKRR Item Description</a:t>
            </a:r>
          </a:p>
          <a:p>
            <a:pPr marL="342900" indent="-342900">
              <a:buAutoNum type="arabicParenR"/>
            </a:pPr>
            <a:endParaRPr lang="en-GB" dirty="0"/>
          </a:p>
          <a:p>
            <a:pPr marL="342900" indent="-342900">
              <a:buAutoNum type="arabicParenR"/>
            </a:pPr>
            <a:endParaRPr lang="en-GB" dirty="0"/>
          </a:p>
          <a:p>
            <a:endParaRPr lang="en-GB" dirty="0"/>
          </a:p>
          <a:p>
            <a:pPr marL="342900" indent="-342900">
              <a:buAutoNum type="arabicParenR" startAt="2"/>
            </a:pPr>
            <a:r>
              <a:rPr lang="en-GB" dirty="0"/>
              <a:t>UKRDC Schema</a:t>
            </a:r>
          </a:p>
          <a:p>
            <a:pPr marL="342900" indent="-342900">
              <a:buAutoNum type="arabicParenR" startAt="2"/>
            </a:pPr>
            <a:endParaRPr lang="en-GB" dirty="0"/>
          </a:p>
          <a:p>
            <a:pPr marL="342900" indent="-342900">
              <a:buAutoNum type="arabicParenR" startAt="2"/>
            </a:pPr>
            <a:endParaRPr lang="en-GB" dirty="0"/>
          </a:p>
          <a:p>
            <a:pPr marL="342900" indent="-342900">
              <a:buAutoNum type="arabicParenR" startAt="2"/>
            </a:pPr>
            <a:endParaRPr lang="en-GB" dirty="0"/>
          </a:p>
          <a:p>
            <a:pPr marL="342900" indent="-342900">
              <a:buAutoNum type="arabicParenR" startAt="2"/>
            </a:pPr>
            <a:endParaRPr lang="en-GB" dirty="0"/>
          </a:p>
          <a:p>
            <a:pPr marL="342900" indent="-342900">
              <a:buAutoNum type="arabicParenR" startAt="2"/>
            </a:pPr>
            <a:endParaRPr lang="en-GB" dirty="0"/>
          </a:p>
          <a:p>
            <a:pPr marL="342900" indent="-342900">
              <a:buAutoNum type="arabicParenR" startAt="2"/>
            </a:pPr>
            <a:endParaRPr lang="en-GB" dirty="0"/>
          </a:p>
          <a:p>
            <a:pPr marL="342900" indent="-342900">
              <a:buAutoNum type="arabicParenR" startAt="2"/>
            </a:pPr>
            <a:endParaRPr lang="en-GB" dirty="0"/>
          </a:p>
          <a:p>
            <a:pPr marL="342900" indent="-342900">
              <a:buAutoNum type="arabicParenR" startAt="2"/>
            </a:pPr>
            <a:endParaRPr lang="en-GB" dirty="0"/>
          </a:p>
          <a:p>
            <a:pPr marL="342900" indent="-342900">
              <a:buAutoNum type="arabicParenR" startAt="2"/>
            </a:pPr>
            <a:endParaRPr lang="en-GB" dirty="0"/>
          </a:p>
          <a:p>
            <a:pPr marL="342900" indent="-342900">
              <a:buAutoNum type="arabicParenR" startAt="2"/>
            </a:pPr>
            <a:r>
              <a:rPr lang="en-GB" dirty="0"/>
              <a:t>Data</a:t>
            </a:r>
          </a:p>
          <a:p>
            <a:endParaRPr lang="en-GB" dirty="0"/>
          </a:p>
          <a:p>
            <a:pPr marL="342900" indent="-342900">
              <a:buAutoNum type="arabicParenR"/>
            </a:pPr>
            <a:endParaRPr lang="en-GB" dirty="0"/>
          </a:p>
          <a:p>
            <a:pPr marL="342900" indent="-342900">
              <a:buAutoNum type="arabicParenR"/>
            </a:pPr>
            <a:endParaRPr lang="en-GB" dirty="0"/>
          </a:p>
        </p:txBody>
      </p:sp>
      <p:graphicFrame>
        <p:nvGraphicFramePr>
          <p:cNvPr id="8" name="Table 7">
            <a:extLst>
              <a:ext uri="{FF2B5EF4-FFF2-40B4-BE49-F238E27FC236}">
                <a16:creationId xmlns:a16="http://schemas.microsoft.com/office/drawing/2014/main" id="{8686006B-4EED-49B8-92A9-2F2E3136D4EB}"/>
              </a:ext>
            </a:extLst>
          </p:cNvPr>
          <p:cNvGraphicFramePr>
            <a:graphicFrameLocks noGrp="1"/>
          </p:cNvGraphicFramePr>
          <p:nvPr>
            <p:extLst>
              <p:ext uri="{D42A27DB-BD31-4B8C-83A1-F6EECF244321}">
                <p14:modId xmlns:p14="http://schemas.microsoft.com/office/powerpoint/2010/main" val="1743028420"/>
              </p:ext>
            </p:extLst>
          </p:nvPr>
        </p:nvGraphicFramePr>
        <p:xfrm>
          <a:off x="1072661" y="1894810"/>
          <a:ext cx="6553200" cy="594360"/>
        </p:xfrm>
        <a:graphic>
          <a:graphicData uri="http://schemas.openxmlformats.org/drawingml/2006/table">
            <a:tbl>
              <a:tblPr>
                <a:tableStyleId>{5C22544A-7EE6-4342-B048-85BDC9FD1C3A}</a:tableStyleId>
              </a:tblPr>
              <a:tblGrid>
                <a:gridCol w="571500">
                  <a:extLst>
                    <a:ext uri="{9D8B030D-6E8A-4147-A177-3AD203B41FA5}">
                      <a16:colId xmlns:a16="http://schemas.microsoft.com/office/drawing/2014/main" val="3965518215"/>
                    </a:ext>
                  </a:extLst>
                </a:gridCol>
                <a:gridCol w="723900">
                  <a:extLst>
                    <a:ext uri="{9D8B030D-6E8A-4147-A177-3AD203B41FA5}">
                      <a16:colId xmlns:a16="http://schemas.microsoft.com/office/drawing/2014/main" val="1857657628"/>
                    </a:ext>
                  </a:extLst>
                </a:gridCol>
                <a:gridCol w="3556000">
                  <a:extLst>
                    <a:ext uri="{9D8B030D-6E8A-4147-A177-3AD203B41FA5}">
                      <a16:colId xmlns:a16="http://schemas.microsoft.com/office/drawing/2014/main" val="977014672"/>
                    </a:ext>
                  </a:extLst>
                </a:gridCol>
                <a:gridCol w="1701800">
                  <a:extLst>
                    <a:ext uri="{9D8B030D-6E8A-4147-A177-3AD203B41FA5}">
                      <a16:colId xmlns:a16="http://schemas.microsoft.com/office/drawing/2014/main" val="3672859278"/>
                    </a:ext>
                  </a:extLst>
                </a:gridCol>
              </a:tblGrid>
              <a:tr h="198120">
                <a:tc>
                  <a:txBody>
                    <a:bodyPr/>
                    <a:lstStyle/>
                    <a:p>
                      <a:pPr algn="ctr" fontAlgn="ctr"/>
                      <a:r>
                        <a:rPr lang="en-GB" sz="1200" u="none" strike="noStrike">
                          <a:effectLst/>
                        </a:rPr>
                        <a:t>Field ID</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200" u="none" strike="noStrike">
                          <a:effectLst/>
                        </a:rPr>
                        <a:t>Format</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200" u="none" strike="noStrike">
                          <a:effectLst/>
                        </a:rPr>
                        <a:t>Item Description</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200" u="none" strike="noStrike" dirty="0">
                          <a:effectLst/>
                        </a:rPr>
                        <a:t>UKRDC (RDA) Mapping</a:t>
                      </a:r>
                      <a:endParaRPr lang="en-GB" sz="12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22748497"/>
                  </a:ext>
                </a:extLst>
              </a:tr>
              <a:tr h="198120">
                <a:tc>
                  <a:txBody>
                    <a:bodyPr/>
                    <a:lstStyle/>
                    <a:p>
                      <a:pPr algn="ctr" fontAlgn="ctr"/>
                      <a:r>
                        <a:rPr lang="en-GB" sz="1200" u="none" strike="noStrike">
                          <a:effectLst/>
                        </a:rPr>
                        <a:t>IDN01</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200" u="none" strike="noStrike">
                          <a:effectLst/>
                        </a:rPr>
                        <a:t>C20</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200" u="none" strike="noStrike" dirty="0">
                          <a:effectLst/>
                        </a:rPr>
                        <a:t>Patient Surname</a:t>
                      </a:r>
                      <a:endParaRPr lang="en-GB"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u="none" strike="noStrike">
                          <a:effectLst/>
                        </a:rPr>
                        <a:t>Patient/Names</a:t>
                      </a:r>
                      <a:endParaRPr lang="en-GB"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9827329"/>
                  </a:ext>
                </a:extLst>
              </a:tr>
              <a:tr h="198120">
                <a:tc>
                  <a:txBody>
                    <a:bodyPr/>
                    <a:lstStyle/>
                    <a:p>
                      <a:pPr algn="ctr" fontAlgn="ctr"/>
                      <a:r>
                        <a:rPr lang="en-GB" sz="1200" u="none" strike="noStrike">
                          <a:effectLst/>
                        </a:rPr>
                        <a:t>IDN02</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200" u="none" strike="noStrike">
                          <a:effectLst/>
                        </a:rPr>
                        <a:t>C20</a:t>
                      </a:r>
                      <a:endParaRPr lang="en-GB"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GB" sz="1200" u="none" strike="noStrike" dirty="0">
                          <a:effectLst/>
                        </a:rPr>
                        <a:t>Patient Forename</a:t>
                      </a:r>
                      <a:endParaRPr lang="en-GB"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u="none" strike="noStrike" dirty="0">
                          <a:effectLst/>
                        </a:rPr>
                        <a:t>Patient/Names</a:t>
                      </a:r>
                      <a:endParaRPr lang="en-GB"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99402282"/>
                  </a:ext>
                </a:extLst>
              </a:tr>
            </a:tbl>
          </a:graphicData>
        </a:graphic>
      </p:graphicFrame>
      <p:pic>
        <p:nvPicPr>
          <p:cNvPr id="10" name="Picture 9">
            <a:extLst>
              <a:ext uri="{FF2B5EF4-FFF2-40B4-BE49-F238E27FC236}">
                <a16:creationId xmlns:a16="http://schemas.microsoft.com/office/drawing/2014/main" id="{B95F0DEA-33D4-4113-9277-7E07700F0149}"/>
              </a:ext>
            </a:extLst>
          </p:cNvPr>
          <p:cNvPicPr>
            <a:picLocks noChangeAspect="1"/>
          </p:cNvPicPr>
          <p:nvPr/>
        </p:nvPicPr>
        <p:blipFill>
          <a:blip r:embed="rId2"/>
          <a:stretch>
            <a:fillRect/>
          </a:stretch>
        </p:blipFill>
        <p:spPr>
          <a:xfrm>
            <a:off x="2347454" y="2922537"/>
            <a:ext cx="4959031" cy="2308324"/>
          </a:xfrm>
          <a:prstGeom prst="rect">
            <a:avLst/>
          </a:prstGeom>
        </p:spPr>
      </p:pic>
      <p:pic>
        <p:nvPicPr>
          <p:cNvPr id="12" name="Picture 11">
            <a:extLst>
              <a:ext uri="{FF2B5EF4-FFF2-40B4-BE49-F238E27FC236}">
                <a16:creationId xmlns:a16="http://schemas.microsoft.com/office/drawing/2014/main" id="{BCA2B81C-5CF5-4608-9394-C199992A6E1B}"/>
              </a:ext>
            </a:extLst>
          </p:cNvPr>
          <p:cNvPicPr>
            <a:picLocks noChangeAspect="1"/>
          </p:cNvPicPr>
          <p:nvPr/>
        </p:nvPicPr>
        <p:blipFill>
          <a:blip r:embed="rId3"/>
          <a:stretch>
            <a:fillRect/>
          </a:stretch>
        </p:blipFill>
        <p:spPr>
          <a:xfrm>
            <a:off x="1226033" y="5812320"/>
            <a:ext cx="2524125" cy="361950"/>
          </a:xfrm>
          <a:prstGeom prst="rect">
            <a:avLst/>
          </a:prstGeom>
        </p:spPr>
      </p:pic>
    </p:spTree>
    <p:extLst>
      <p:ext uri="{BB962C8B-B14F-4D97-AF65-F5344CB8AC3E}">
        <p14:creationId xmlns:p14="http://schemas.microsoft.com/office/powerpoint/2010/main" val="361995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UKRDC – Processing</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8</a:t>
            </a:fld>
            <a:endParaRPr lang="en-GB"/>
          </a:p>
        </p:txBody>
      </p:sp>
      <p:sp>
        <p:nvSpPr>
          <p:cNvPr id="3" name="TextBox 2">
            <a:extLst>
              <a:ext uri="{FF2B5EF4-FFF2-40B4-BE49-F238E27FC236}">
                <a16:creationId xmlns:a16="http://schemas.microsoft.com/office/drawing/2014/main" id="{658524CE-81DC-47D8-BCB4-BC41AEBEA58D}"/>
              </a:ext>
            </a:extLst>
          </p:cNvPr>
          <p:cNvSpPr txBox="1"/>
          <p:nvPr/>
        </p:nvSpPr>
        <p:spPr>
          <a:xfrm>
            <a:off x="514963" y="1450731"/>
            <a:ext cx="9002076" cy="3970318"/>
          </a:xfrm>
          <a:prstGeom prst="rect">
            <a:avLst/>
          </a:prstGeom>
          <a:noFill/>
        </p:spPr>
        <p:txBody>
          <a:bodyPr wrap="square" rtlCol="0">
            <a:spAutoFit/>
          </a:bodyPr>
          <a:lstStyle/>
          <a:p>
            <a:pPr marL="342900" indent="-342900">
              <a:buAutoNum type="arabicParenR"/>
            </a:pPr>
            <a:r>
              <a:rPr lang="en-GB" dirty="0"/>
              <a:t>Check it conforms to the schema, or basic sanity checks – reject if not.</a:t>
            </a:r>
          </a:p>
          <a:p>
            <a:pPr marL="342900" indent="-342900">
              <a:buAutoNum type="arabicParenR"/>
            </a:pPr>
            <a:endParaRPr lang="en-GB" dirty="0"/>
          </a:p>
          <a:p>
            <a:r>
              <a:rPr lang="en-GB" dirty="0"/>
              <a:t>For example:</a:t>
            </a:r>
          </a:p>
          <a:p>
            <a:pPr marL="742950" lvl="1" indent="-285750">
              <a:buFont typeface="Arial" panose="020B0604020202020204" pitchFamily="34" charset="0"/>
              <a:buChar char="•"/>
            </a:pPr>
            <a:r>
              <a:rPr lang="en-GB" dirty="0"/>
              <a:t>Are any Postcodes Valid?</a:t>
            </a:r>
          </a:p>
          <a:p>
            <a:pPr marL="742950" lvl="1" indent="-285750">
              <a:buFont typeface="Arial" panose="020B0604020202020204" pitchFamily="34" charset="0"/>
              <a:buChar char="•"/>
            </a:pPr>
            <a:r>
              <a:rPr lang="en-GB" dirty="0"/>
              <a:t>Are any Activity Dates (Test Results etc.) before the Patient’s DOB?</a:t>
            </a:r>
          </a:p>
          <a:p>
            <a:pPr marL="742950" lvl="1" indent="-285750">
              <a:buFont typeface="Arial" panose="020B0604020202020204" pitchFamily="34" charset="0"/>
              <a:buChar char="•"/>
            </a:pPr>
            <a:r>
              <a:rPr lang="en-GB" dirty="0"/>
              <a:t>Are any Dates far in the Future? 09/03/2082 etc.</a:t>
            </a:r>
          </a:p>
          <a:p>
            <a:endParaRPr lang="en-GB" dirty="0"/>
          </a:p>
          <a:p>
            <a:pPr marL="342900" indent="-342900">
              <a:buAutoNum type="arabicParenR" startAt="2"/>
            </a:pPr>
            <a:r>
              <a:rPr lang="en-GB" dirty="0"/>
              <a:t>Check that the data is reasonable – warn if not. This is similar to the checks done in the Quarterly Validation</a:t>
            </a:r>
          </a:p>
          <a:p>
            <a:endParaRPr lang="en-GB" dirty="0"/>
          </a:p>
          <a:p>
            <a:r>
              <a:rPr lang="en-GB" dirty="0"/>
              <a:t>For example:</a:t>
            </a:r>
          </a:p>
          <a:p>
            <a:pPr marL="800100" lvl="1" indent="-342900">
              <a:buFont typeface="Arial" panose="020B0604020202020204" pitchFamily="34" charset="0"/>
              <a:buChar char="•"/>
            </a:pPr>
            <a:r>
              <a:rPr lang="en-GB" dirty="0"/>
              <a:t>Is a Test Result within expected Ranges</a:t>
            </a:r>
          </a:p>
          <a:p>
            <a:pPr marL="800100" lvl="1" indent="-342900">
              <a:buFont typeface="Arial" panose="020B0604020202020204" pitchFamily="34" charset="0"/>
              <a:buChar char="•"/>
            </a:pPr>
            <a:r>
              <a:rPr lang="en-GB" dirty="0"/>
              <a:t>Does a Patient have HD Sessions but no HD Modality?</a:t>
            </a:r>
          </a:p>
          <a:p>
            <a:endParaRPr lang="en-GB" dirty="0"/>
          </a:p>
        </p:txBody>
      </p:sp>
    </p:spTree>
    <p:extLst>
      <p:ext uri="{BB962C8B-B14F-4D97-AF65-F5344CB8AC3E}">
        <p14:creationId xmlns:p14="http://schemas.microsoft.com/office/powerpoint/2010/main" val="3108409798"/>
      </p:ext>
    </p:extLst>
  </p:cSld>
  <p:clrMapOvr>
    <a:masterClrMapping/>
  </p:clrMapOvr>
</p:sld>
</file>

<file path=ppt/theme/theme1.xml><?xml version="1.0" encoding="utf-8"?>
<a:theme xmlns:a="http://schemas.openxmlformats.org/drawingml/2006/main" name="UKKA Theme (white)">
  <a:themeElements>
    <a:clrScheme name="UKKA">
      <a:dk1>
        <a:srgbClr val="233C73"/>
      </a:dk1>
      <a:lt1>
        <a:sysClr val="window" lastClr="FFFFFF"/>
      </a:lt1>
      <a:dk2>
        <a:srgbClr val="484B4C"/>
      </a:dk2>
      <a:lt2>
        <a:srgbClr val="B7B4B3"/>
      </a:lt2>
      <a:accent1>
        <a:srgbClr val="233C73"/>
      </a:accent1>
      <a:accent2>
        <a:srgbClr val="9C1F4C"/>
      </a:accent2>
      <a:accent3>
        <a:srgbClr val="3984C2"/>
      </a:accent3>
      <a:accent4>
        <a:srgbClr val="FCBF27"/>
      </a:accent4>
      <a:accent5>
        <a:srgbClr val="7E164A"/>
      </a:accent5>
      <a:accent6>
        <a:srgbClr val="196AA3"/>
      </a:accent6>
      <a:hlink>
        <a:srgbClr val="F79133"/>
      </a:hlink>
      <a:folHlink>
        <a:srgbClr val="FCBF27"/>
      </a:folHlink>
    </a:clrScheme>
    <a:fontScheme name="UKKA">
      <a:majorFont>
        <a:latin typeface="Visby CF Bold"/>
        <a:ea typeface=""/>
        <a:cs typeface=""/>
      </a:majorFont>
      <a:minorFont>
        <a:latin typeface="Visby Round C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KKA Theme (midnight)">
  <a:themeElements>
    <a:clrScheme name="UKKA">
      <a:dk1>
        <a:srgbClr val="233C73"/>
      </a:dk1>
      <a:lt1>
        <a:sysClr val="window" lastClr="FFFFFF"/>
      </a:lt1>
      <a:dk2>
        <a:srgbClr val="484B4C"/>
      </a:dk2>
      <a:lt2>
        <a:srgbClr val="B7B4B3"/>
      </a:lt2>
      <a:accent1>
        <a:srgbClr val="233C73"/>
      </a:accent1>
      <a:accent2>
        <a:srgbClr val="9C1F4C"/>
      </a:accent2>
      <a:accent3>
        <a:srgbClr val="3984C2"/>
      </a:accent3>
      <a:accent4>
        <a:srgbClr val="FCBF27"/>
      </a:accent4>
      <a:accent5>
        <a:srgbClr val="7E164A"/>
      </a:accent5>
      <a:accent6>
        <a:srgbClr val="196AA3"/>
      </a:accent6>
      <a:hlink>
        <a:srgbClr val="F79133"/>
      </a:hlink>
      <a:folHlink>
        <a:srgbClr val="FCBF27"/>
      </a:folHlink>
    </a:clrScheme>
    <a:fontScheme name="UKKA">
      <a:majorFont>
        <a:latin typeface="Visby CF Bold"/>
        <a:ea typeface=""/>
        <a:cs typeface=""/>
      </a:majorFont>
      <a:minorFont>
        <a:latin typeface="Visby Round C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400</Words>
  <Application>Microsoft Office PowerPoint</Application>
  <PresentationFormat>Widescreen</PresentationFormat>
  <Paragraphs>103</Paragraphs>
  <Slides>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Visby Round CF DemiBold</vt:lpstr>
      <vt:lpstr>Visby Round CF</vt:lpstr>
      <vt:lpstr>Calibri</vt:lpstr>
      <vt:lpstr>Visby CF Bold</vt:lpstr>
      <vt:lpstr>Arial</vt:lpstr>
      <vt:lpstr>UKKA Theme (white)</vt:lpstr>
      <vt:lpstr>UKKA Theme (midnight)</vt:lpstr>
      <vt:lpstr> </vt:lpstr>
      <vt:lpstr>UKRDC History</vt:lpstr>
      <vt:lpstr>UKRDC Current Infrastructure</vt:lpstr>
      <vt:lpstr>UKRDC – Schema</vt:lpstr>
      <vt:lpstr>UKRDC – Schema – Why?</vt:lpstr>
      <vt:lpstr>UKRDC - Database</vt:lpstr>
      <vt:lpstr>UKRDC – V5 Dataset</vt:lpstr>
      <vt:lpstr>UKRDC – Processing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Ford</dc:creator>
  <cp:lastModifiedBy>Caitlin Sewell</cp:lastModifiedBy>
  <cp:revision>67</cp:revision>
  <dcterms:created xsi:type="dcterms:W3CDTF">2021-07-07T08:58:23Z</dcterms:created>
  <dcterms:modified xsi:type="dcterms:W3CDTF">2023-03-01T07:46:49Z</dcterms:modified>
</cp:coreProperties>
</file>