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19"/>
  </p:notesMasterIdLst>
  <p:sldIdLst>
    <p:sldId id="256" r:id="rId3"/>
    <p:sldId id="663" r:id="rId4"/>
    <p:sldId id="647" r:id="rId5"/>
    <p:sldId id="658" r:id="rId6"/>
    <p:sldId id="270" r:id="rId7"/>
    <p:sldId id="271" r:id="rId8"/>
    <p:sldId id="659" r:id="rId9"/>
    <p:sldId id="272" r:id="rId10"/>
    <p:sldId id="660" r:id="rId11"/>
    <p:sldId id="268" r:id="rId12"/>
    <p:sldId id="648" r:id="rId13"/>
    <p:sldId id="649" r:id="rId14"/>
    <p:sldId id="650" r:id="rId15"/>
    <p:sldId id="657" r:id="rId16"/>
    <p:sldId id="279" r:id="rId17"/>
    <p:sldId id="25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isby CF Bold" panose="020B0604020202020204" charset="0"/>
      <p:bold r:id="rId24"/>
      <p:italic r:id="rId25"/>
      <p:boldItalic r:id="rId26"/>
    </p:embeddedFont>
    <p:embeddedFont>
      <p:font typeface="Visby Round CF" panose="020F0000000000000000" charset="0"/>
      <p:regular r:id="rId27"/>
      <p:bold r:id="rId28"/>
      <p:italic r:id="rId29"/>
      <p:boldItalic r:id="rId30"/>
    </p:embeddedFont>
    <p:embeddedFont>
      <p:font typeface="Visby Round CF DemiBold" panose="020F0000000000000000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52F"/>
    <a:srgbClr val="000066"/>
    <a:srgbClr val="FDD21C"/>
    <a:srgbClr val="F4A144"/>
    <a:srgbClr val="3E99D6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6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4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0875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4A93-14E6-45D5-820E-B85043FC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270" y="1071335"/>
            <a:ext cx="3952381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1025621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7111CD-565E-4812-8F97-6BB5BC99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38" y="365919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09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1A4AFBB-4DE4-4BDC-8855-E908E7576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10" y="322262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23" y="2787744"/>
            <a:ext cx="7510069" cy="559463"/>
          </a:xfrm>
        </p:spPr>
        <p:txBody>
          <a:bodyPr>
            <a:normAutofit/>
          </a:bodyPr>
          <a:lstStyle/>
          <a:p>
            <a:r>
              <a:rPr lang="en-GB" dirty="0"/>
              <a:t>Welcome to the September Q&amp;A!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45880-CD61-092A-BA71-96A7D7CD3A68}"/>
              </a:ext>
            </a:extLst>
          </p:cNvPr>
          <p:cNvSpPr txBox="1"/>
          <p:nvPr/>
        </p:nvSpPr>
        <p:spPr>
          <a:xfrm>
            <a:off x="970397" y="3643260"/>
            <a:ext cx="861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Trusts represented today include: North Bristol, Oxford, Liverpool, Exeter, Ayrshire, Cork, Derby, Imperial, Manchester, Lanarkshire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8F4A2-2508-6A1D-AA3D-7B639E09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NICE TA for </a:t>
            </a:r>
            <a:r>
              <a:rPr lang="en-GB" dirty="0" err="1"/>
              <a:t>difelikefalin</a:t>
            </a:r>
            <a:r>
              <a:rPr lang="en-GB" dirty="0"/>
              <a:t> have gone to CRG for clarification of commissioning</a:t>
            </a:r>
          </a:p>
          <a:p>
            <a:pPr lvl="1"/>
            <a:r>
              <a:rPr lang="en-GB" dirty="0"/>
              <a:t>Some queries around funding on </a:t>
            </a:r>
            <a:r>
              <a:rPr lang="en-GB" dirty="0" err="1"/>
              <a:t>whatsapp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Difelikefalin for treating pruritus in people having haemodialysis [ID3890 ]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In development [GID-TA10793]Expected publication date: 26 April 2023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TA out ?next week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Can be used for moderate-severe pruritis, not specified in NICE order of treatment.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Can have up to four times weekly in wash-back on dialysis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Need to use itching scale as per clinical trials.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Cambridge experience being used in ~17 pts across 4 units</a:t>
            </a:r>
          </a:p>
          <a:p>
            <a:pPr lvl="1"/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GB" dirty="0" err="1"/>
              <a:t>lueteq</a:t>
            </a:r>
            <a:r>
              <a:rPr lang="en-GB" dirty="0"/>
              <a:t> is coming but currently in block contract so trusts will need to absorb cost until contracts resolved.  </a:t>
            </a:r>
          </a:p>
          <a:p>
            <a:pPr lvl="1"/>
            <a:r>
              <a:rPr lang="en-GB" dirty="0"/>
              <a:t>MDT using WI-NRS quantifies pruritis</a:t>
            </a:r>
          </a:p>
          <a:p>
            <a:pPr lvl="1"/>
            <a:r>
              <a:rPr lang="en-GB" dirty="0"/>
              <a:t>Process includes optimising biochemistry 1</a:t>
            </a:r>
            <a:r>
              <a:rPr lang="en-GB" baseline="30000" dirty="0"/>
              <a:t>st</a:t>
            </a:r>
            <a:r>
              <a:rPr lang="en-GB" dirty="0"/>
              <a:t> (e.g. phosphate) and trialling traditional agents.</a:t>
            </a:r>
          </a:p>
          <a:p>
            <a:pPr lvl="1"/>
            <a:r>
              <a:rPr lang="en-GB" dirty="0"/>
              <a:t>DFK then </a:t>
            </a:r>
            <a:r>
              <a:rPr lang="en-GB" dirty="0" err="1"/>
              <a:t>trailled</a:t>
            </a:r>
            <a:r>
              <a:rPr lang="en-GB" dirty="0"/>
              <a:t> for up to 12/52 before review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Voclosporin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with immunosuppressives for treating lupus nephritis [ID3962]</a:t>
            </a:r>
          </a:p>
          <a:p>
            <a:pPr lvl="1"/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Blueteq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has gone live,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Cambridge have a regional MDT (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inc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pharmacists to approve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avacopan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voclosporin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28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/>
          <a:lstStyle/>
          <a:p>
            <a:r>
              <a:rPr lang="en-GB" dirty="0"/>
              <a:t>UKKA membership - Please can all members log into the website to check your renewal status</a:t>
            </a:r>
          </a:p>
          <a:p>
            <a:pPr lvl="1"/>
            <a:r>
              <a:rPr lang="en-GB" dirty="0"/>
              <a:t>A number of </a:t>
            </a:r>
            <a:r>
              <a:rPr lang="en-GB" dirty="0" err="1"/>
              <a:t>Whatsapp</a:t>
            </a:r>
            <a:r>
              <a:rPr lang="en-GB" dirty="0"/>
              <a:t> members have lapsed membership and we are working to ensure all active Q&amp;A members have a current membership</a:t>
            </a:r>
          </a:p>
          <a:p>
            <a:pPr lvl="2"/>
            <a:r>
              <a:rPr lang="en-GB" dirty="0"/>
              <a:t>Check your contact emails +/- spam boxes as some of the renewals appear to be going there</a:t>
            </a:r>
          </a:p>
          <a:p>
            <a:pPr lvl="2"/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83E1A-755F-D52F-1BA7-98A4D283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2" y="2889250"/>
            <a:ext cx="8117310" cy="3259014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E94818F0-60E8-CC36-6C3D-1D0752F61083}"/>
              </a:ext>
            </a:extLst>
          </p:cNvPr>
          <p:cNvSpPr/>
          <p:nvPr/>
        </p:nvSpPr>
        <p:spPr>
          <a:xfrm>
            <a:off x="5606308" y="4882393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DF3B60F-B09C-F7BE-5EE0-3E81CC917990}"/>
              </a:ext>
            </a:extLst>
          </p:cNvPr>
          <p:cNvSpPr/>
          <p:nvPr/>
        </p:nvSpPr>
        <p:spPr>
          <a:xfrm>
            <a:off x="4840694" y="3238150"/>
            <a:ext cx="444268" cy="73139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04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– Guideline sharing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531326"/>
            <a:ext cx="11161100" cy="4681537"/>
          </a:xfrm>
        </p:spPr>
        <p:txBody>
          <a:bodyPr/>
          <a:lstStyle/>
          <a:p>
            <a:r>
              <a:rPr lang="en-GB" dirty="0"/>
              <a:t>Teams page kindly set up to help with guideline sharing but issues around universal access</a:t>
            </a:r>
          </a:p>
          <a:p>
            <a:pPr lvl="1"/>
            <a:r>
              <a:rPr lang="en-GB" dirty="0"/>
              <a:t>Need to ensure access is managed? (note out of date UKKA membership within </a:t>
            </a:r>
            <a:r>
              <a:rPr lang="en-GB" dirty="0" err="1"/>
              <a:t>whatsapp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Version control issues?</a:t>
            </a:r>
          </a:p>
          <a:p>
            <a:r>
              <a:rPr lang="en-GB" dirty="0" err="1"/>
              <a:t>Whatsapp</a:t>
            </a:r>
            <a:r>
              <a:rPr lang="en-GB" dirty="0"/>
              <a:t> is searchable for previous queries/guidelines</a:t>
            </a:r>
          </a:p>
          <a:p>
            <a:endParaRPr lang="en-GB" dirty="0"/>
          </a:p>
          <a:p>
            <a:r>
              <a:rPr lang="en-GB" dirty="0"/>
              <a:t>Discussion within group:</a:t>
            </a:r>
          </a:p>
          <a:p>
            <a:pPr lvl="1"/>
            <a:r>
              <a:rPr lang="en-GB" dirty="0"/>
              <a:t>Teams platform is problematic as many units can’t access</a:t>
            </a:r>
          </a:p>
          <a:p>
            <a:pPr lvl="1"/>
            <a:r>
              <a:rPr lang="en-GB" dirty="0"/>
              <a:t>May be helpful to list what each unit does/key contacts/guidelines available </a:t>
            </a:r>
          </a:p>
          <a:p>
            <a:pPr marL="360000" lvl="1" indent="0">
              <a:buNone/>
            </a:pPr>
            <a:r>
              <a:rPr lang="en-GB" dirty="0"/>
              <a:t>rather than a database of specific guidelines</a:t>
            </a:r>
          </a:p>
          <a:p>
            <a:pPr lvl="1"/>
            <a:r>
              <a:rPr lang="en-GB" dirty="0"/>
              <a:t>Preference for guidelines to remain within Q&amp;A then original authors can</a:t>
            </a:r>
          </a:p>
          <a:p>
            <a:pPr marL="0" indent="0">
              <a:buNone/>
            </a:pPr>
            <a:r>
              <a:rPr lang="en-GB" dirty="0"/>
              <a:t>      ensure version control/update with any relevant commentary </a:t>
            </a:r>
          </a:p>
          <a:p>
            <a:pPr lvl="1"/>
            <a:r>
              <a:rPr lang="en-GB" dirty="0"/>
              <a:t>Q&amp;A allows signposting to relevant units</a:t>
            </a:r>
          </a:p>
          <a:p>
            <a:r>
              <a:rPr lang="en-GB" dirty="0"/>
              <a:t>Feedback to exec committee for plan</a:t>
            </a:r>
          </a:p>
          <a:p>
            <a:endParaRPr lang="en-GB" dirty="0"/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5ADBB41C-19F6-09AD-EBAE-E2CA67DBE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94"/>
          <a:stretch/>
        </p:blipFill>
        <p:spPr>
          <a:xfrm>
            <a:off x="9210801" y="2440605"/>
            <a:ext cx="2106237" cy="28629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40F630-2555-88D3-B2EB-421FAE8A259D}"/>
              </a:ext>
            </a:extLst>
          </p:cNvPr>
          <p:cNvSpPr/>
          <p:nvPr/>
        </p:nvSpPr>
        <p:spPr>
          <a:xfrm>
            <a:off x="10166827" y="3971924"/>
            <a:ext cx="1150211" cy="60440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2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/>
          <a:lstStyle/>
          <a:p>
            <a:r>
              <a:rPr lang="en-GB" dirty="0"/>
              <a:t>ERA have negotiated a deal with UKKA that all UKKA members will become full members of ERA – paid for by UKKA 🙂</a:t>
            </a:r>
          </a:p>
          <a:p>
            <a:pPr lvl="1"/>
            <a:r>
              <a:rPr lang="en-GB" dirty="0"/>
              <a:t>Email will be coming out soon to confirm permission for your details to be shared with ERA</a:t>
            </a:r>
          </a:p>
          <a:p>
            <a:pPr lvl="2"/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04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Conference Update: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329DDB-ECB5-6F4E-8690-A5B45D7EB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820" y="0"/>
            <a:ext cx="4722155" cy="66660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A876AF-00A1-5863-922F-E07B7622C9FA}"/>
              </a:ext>
            </a:extLst>
          </p:cNvPr>
          <p:cNvSpPr txBox="1"/>
          <p:nvPr/>
        </p:nvSpPr>
        <p:spPr>
          <a:xfrm>
            <a:off x="991624" y="1951803"/>
            <a:ext cx="39262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UK RPG Conference 2023</a:t>
            </a:r>
          </a:p>
          <a:p>
            <a:pPr algn="ctr"/>
            <a:r>
              <a:rPr lang="en-GB" sz="3600" b="1" dirty="0">
                <a:solidFill>
                  <a:srgbClr val="08752F"/>
                </a:solidFill>
              </a:rPr>
              <a:t>Registration CLOSED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568-7235-41E9-6EB0-5C6248B27D5B}"/>
              </a:ext>
            </a:extLst>
          </p:cNvPr>
          <p:cNvSpPr txBox="1"/>
          <p:nvPr/>
        </p:nvSpPr>
        <p:spPr>
          <a:xfrm>
            <a:off x="443415" y="4583155"/>
            <a:ext cx="5652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Hope to see you there </a:t>
            </a:r>
            <a:r>
              <a:rPr lang="en-GB" sz="3600" dirty="0">
                <a:sym typeface="Wingdings" panose="05000000000000000000" pitchFamily="2" charset="2"/>
              </a:rPr>
              <a:t>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699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B3B8-EA43-5C7D-BDE7-6613E258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20" y="342708"/>
            <a:ext cx="9540000" cy="1260475"/>
          </a:xfrm>
        </p:spPr>
        <p:txBody>
          <a:bodyPr/>
          <a:lstStyle/>
          <a:p>
            <a:r>
              <a:rPr lang="en-GB" dirty="0"/>
              <a:t>September Q&amp;A - Close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A1C44-5B11-E89E-67A8-43C27AC7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8FAE-58B7-DA9A-94D6-B095298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A804B-DCBD-5803-C651-F7575693BD89}"/>
              </a:ext>
            </a:extLst>
          </p:cNvPr>
          <p:cNvSpPr txBox="1"/>
          <p:nvPr/>
        </p:nvSpPr>
        <p:spPr>
          <a:xfrm>
            <a:off x="500020" y="1694315"/>
            <a:ext cx="4515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8752F"/>
                </a:solidFill>
              </a:rPr>
              <a:t>Thank you for attending!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1CCE3-D940-F879-A439-D929C66CE0B2}"/>
              </a:ext>
            </a:extLst>
          </p:cNvPr>
          <p:cNvSpPr txBox="1"/>
          <p:nvPr/>
        </p:nvSpPr>
        <p:spPr>
          <a:xfrm>
            <a:off x="2055801" y="2811927"/>
            <a:ext cx="806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Next Q&amp;A: Wednesday 11</a:t>
            </a:r>
            <a:r>
              <a:rPr lang="en-GB" sz="3600" b="1" baseline="30000" dirty="0">
                <a:solidFill>
                  <a:schemeClr val="accent1"/>
                </a:solidFill>
              </a:rPr>
              <a:t>th</a:t>
            </a:r>
            <a:r>
              <a:rPr lang="en-GB" sz="3600" b="1" dirty="0">
                <a:solidFill>
                  <a:schemeClr val="accent1"/>
                </a:solidFill>
              </a:rPr>
              <a:t> October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A83CE-8B97-6859-3146-6DC673E03BAE}"/>
              </a:ext>
            </a:extLst>
          </p:cNvPr>
          <p:cNvSpPr txBox="1"/>
          <p:nvPr/>
        </p:nvSpPr>
        <p:spPr>
          <a:xfrm>
            <a:off x="2055801" y="3963356"/>
            <a:ext cx="707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Keep in touch </a:t>
            </a:r>
            <a:r>
              <a:rPr lang="en-GB" dirty="0"/>
              <a:t>throughout the month on </a:t>
            </a:r>
            <a:r>
              <a:rPr lang="en-GB" b="1" dirty="0"/>
              <a:t>WhatsApp Q&amp;A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&gt;100 participants throughout UK and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Useful real time forum for clinical Q’s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consider joining!</a:t>
            </a:r>
          </a:p>
        </p:txBody>
      </p:sp>
    </p:spTree>
    <p:extLst>
      <p:ext uri="{BB962C8B-B14F-4D97-AF65-F5344CB8AC3E}">
        <p14:creationId xmlns:p14="http://schemas.microsoft.com/office/powerpoint/2010/main" val="123631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0B17C-20F2-3C4E-AB9E-709CCAD7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Conference Update: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329DDB-ECB5-6F4E-8690-A5B45D7EB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820" y="-17253"/>
            <a:ext cx="4722155" cy="66660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A876AF-00A1-5863-922F-E07B7622C9FA}"/>
              </a:ext>
            </a:extLst>
          </p:cNvPr>
          <p:cNvSpPr txBox="1"/>
          <p:nvPr/>
        </p:nvSpPr>
        <p:spPr>
          <a:xfrm>
            <a:off x="991624" y="1951803"/>
            <a:ext cx="392627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UK RPG Conference 2023</a:t>
            </a:r>
          </a:p>
          <a:p>
            <a:pPr algn="ctr"/>
            <a:r>
              <a:rPr lang="en-GB" sz="3600" b="1" dirty="0">
                <a:solidFill>
                  <a:srgbClr val="08752F"/>
                </a:solidFill>
              </a:rPr>
              <a:t>Registration CLOSED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3568-7235-41E9-6EB0-5C6248B27D5B}"/>
              </a:ext>
            </a:extLst>
          </p:cNvPr>
          <p:cNvSpPr txBox="1"/>
          <p:nvPr/>
        </p:nvSpPr>
        <p:spPr>
          <a:xfrm>
            <a:off x="443415" y="4583155"/>
            <a:ext cx="5652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Hope to see you there </a:t>
            </a:r>
            <a:r>
              <a:rPr lang="en-GB" sz="3600" dirty="0">
                <a:sym typeface="Wingdings" panose="05000000000000000000" pitchFamily="2" charset="2"/>
              </a:rPr>
              <a:t>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37276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EB72-DA71-3AE3-A12F-F33F5FAF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Problems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D690C-FD4F-F6AA-B0E2-7620A43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66C0-733F-A58F-B57F-21FF30EA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DAA8D-BF1B-2FED-A78D-EF0EEDDA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539939"/>
            <a:ext cx="11161100" cy="4681537"/>
          </a:xfrm>
        </p:spPr>
        <p:txBody>
          <a:bodyPr>
            <a:normAutofit/>
          </a:bodyPr>
          <a:lstStyle/>
          <a:p>
            <a:r>
              <a:rPr lang="en-GB" dirty="0" err="1"/>
              <a:t>Basiliximab</a:t>
            </a:r>
            <a:r>
              <a:rPr lang="en-GB" dirty="0"/>
              <a:t> – </a:t>
            </a:r>
          </a:p>
          <a:p>
            <a:pPr lvl="1"/>
            <a:r>
              <a:rPr lang="en-GB" dirty="0"/>
              <a:t>ESCALATE handling of supply problem with NHSBT/CRG</a:t>
            </a:r>
          </a:p>
          <a:p>
            <a:pPr lvl="1"/>
            <a:r>
              <a:rPr lang="en-GB" dirty="0"/>
              <a:t>Novartis escalation process?</a:t>
            </a:r>
          </a:p>
          <a:p>
            <a:pPr lvl="1"/>
            <a:r>
              <a:rPr lang="en-GB" dirty="0"/>
              <a:t>Not on SPS supply problems spreadsheet – handed over to RPG committee for escalation</a:t>
            </a:r>
          </a:p>
        </p:txBody>
      </p:sp>
    </p:spTree>
    <p:extLst>
      <p:ext uri="{BB962C8B-B14F-4D97-AF65-F5344CB8AC3E}">
        <p14:creationId xmlns:p14="http://schemas.microsoft.com/office/powerpoint/2010/main" val="71578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Renal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88046"/>
            <a:ext cx="11161100" cy="4681537"/>
          </a:xfrm>
        </p:spPr>
        <p:txBody>
          <a:bodyPr>
            <a:normAutofit/>
          </a:bodyPr>
          <a:lstStyle/>
          <a:p>
            <a:r>
              <a:rPr lang="en-GB" dirty="0"/>
              <a:t>Administration guide sodium bicarbonate </a:t>
            </a:r>
            <a:r>
              <a:rPr lang="en-GB" dirty="0" err="1"/>
              <a:t>polyfusor</a:t>
            </a:r>
            <a:r>
              <a:rPr lang="en-GB" dirty="0"/>
              <a:t> 1.26%</a:t>
            </a:r>
          </a:p>
          <a:p>
            <a:r>
              <a:rPr lang="en-GB" dirty="0"/>
              <a:t>Tinzaparin dosing in GFR &lt; 30ml/min</a:t>
            </a:r>
          </a:p>
          <a:p>
            <a:r>
              <a:rPr lang="en-GB" dirty="0"/>
              <a:t>Roxadustat dosing – most seem to dose 70mg 3 x week irrespective of ESA req. (</a:t>
            </a:r>
            <a:r>
              <a:rPr lang="en-GB" dirty="0" err="1"/>
              <a:t>wt</a:t>
            </a:r>
            <a:r>
              <a:rPr lang="en-GB" dirty="0"/>
              <a:t> &lt;100kg)</a:t>
            </a:r>
          </a:p>
          <a:p>
            <a:r>
              <a:rPr lang="en-GB" dirty="0"/>
              <a:t>Poll Paper </a:t>
            </a:r>
            <a:r>
              <a:rPr lang="en-GB" dirty="0" err="1"/>
              <a:t>Px</a:t>
            </a:r>
            <a:r>
              <a:rPr lang="en-GB" dirty="0"/>
              <a:t> or Electronic (</a:t>
            </a:r>
            <a:r>
              <a:rPr lang="en-GB" dirty="0" err="1"/>
              <a:t>Cyclo</a:t>
            </a:r>
            <a:r>
              <a:rPr lang="en-GB" dirty="0"/>
              <a:t>/</a:t>
            </a:r>
            <a:r>
              <a:rPr lang="en-GB" dirty="0" err="1"/>
              <a:t>Ritux</a:t>
            </a:r>
            <a:r>
              <a:rPr lang="en-GB" dirty="0"/>
              <a:t>) – Paper 25 : Electronic 8</a:t>
            </a:r>
          </a:p>
          <a:p>
            <a:r>
              <a:rPr lang="en-GB" dirty="0"/>
              <a:t>Highest dose of meropenem used GFR around 40ml/min</a:t>
            </a:r>
          </a:p>
          <a:p>
            <a:pPr lvl="1"/>
            <a:r>
              <a:rPr lang="en-GB" dirty="0"/>
              <a:t>Follow RDD which allows up to 2g </a:t>
            </a:r>
            <a:r>
              <a:rPr lang="en-GB" dirty="0" err="1"/>
              <a:t>b.d.</a:t>
            </a:r>
            <a:r>
              <a:rPr lang="en-GB" dirty="0"/>
              <a:t> in GFR 25-50ml/min for some indications</a:t>
            </a:r>
          </a:p>
          <a:p>
            <a:pPr lvl="1"/>
            <a:r>
              <a:rPr lang="en-GB" dirty="0"/>
              <a:t>Advise to watch for LFT rise in high doses</a:t>
            </a:r>
          </a:p>
          <a:p>
            <a:r>
              <a:rPr lang="en-GB" dirty="0"/>
              <a:t>Experience of higher doses of eculizumab 1500mg instead of the usual 1200mg – Yes</a:t>
            </a:r>
          </a:p>
          <a:p>
            <a:r>
              <a:rPr lang="en-GB" dirty="0"/>
              <a:t>Renal biopsy protocol – desmopressin dosing</a:t>
            </a:r>
          </a:p>
          <a:p>
            <a:r>
              <a:rPr lang="en-GB" dirty="0"/>
              <a:t>Budesonide for IgA nephropathy – poster availability/local experience</a:t>
            </a:r>
          </a:p>
          <a:p>
            <a:r>
              <a:rPr lang="en-GB" dirty="0"/>
              <a:t>Rituximab reactions – different brands tried or not</a:t>
            </a:r>
          </a:p>
          <a:p>
            <a:r>
              <a:rPr lang="en-GB" dirty="0"/>
              <a:t>Anyone using </a:t>
            </a:r>
            <a:r>
              <a:rPr lang="en-GB" dirty="0" err="1"/>
              <a:t>Kitelock</a:t>
            </a:r>
            <a:r>
              <a:rPr lang="en-GB" dirty="0"/>
              <a:t> 4%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67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Renal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88046"/>
            <a:ext cx="11161100" cy="4681537"/>
          </a:xfrm>
        </p:spPr>
        <p:txBody>
          <a:bodyPr>
            <a:normAutofit/>
          </a:bodyPr>
          <a:lstStyle/>
          <a:p>
            <a:r>
              <a:rPr lang="en-GB" dirty="0"/>
              <a:t>Poll </a:t>
            </a:r>
            <a:r>
              <a:rPr lang="en-GB" dirty="0" err="1"/>
              <a:t>Benzylpenicllin</a:t>
            </a:r>
            <a:r>
              <a:rPr lang="en-GB" dirty="0"/>
              <a:t> dosing RDD or SPC – RDD 12 : SPC 0 : Depends 1</a:t>
            </a:r>
          </a:p>
          <a:p>
            <a:r>
              <a:rPr lang="en-GB" dirty="0"/>
              <a:t>Fondaparinux in GFR &lt; 10ml/min for VTE prophylaxis</a:t>
            </a:r>
          </a:p>
          <a:p>
            <a:pPr lvl="1"/>
            <a:r>
              <a:rPr lang="en-GB" dirty="0"/>
              <a:t>Consensus likely to be not to use in GFR &lt; 10ml/min</a:t>
            </a:r>
          </a:p>
          <a:p>
            <a:r>
              <a:rPr lang="en-GB" dirty="0" err="1"/>
              <a:t>Mesna</a:t>
            </a:r>
            <a:r>
              <a:rPr lang="en-GB" dirty="0"/>
              <a:t> use for oral cyclophosphamide</a:t>
            </a:r>
          </a:p>
          <a:p>
            <a:r>
              <a:rPr lang="en-GB" dirty="0"/>
              <a:t>Any centres commissioned to give belimumab for lupus</a:t>
            </a:r>
          </a:p>
          <a:p>
            <a:r>
              <a:rPr lang="en-GB" dirty="0"/>
              <a:t>Vasculitis guideline request for </a:t>
            </a:r>
            <a:r>
              <a:rPr lang="en-GB" dirty="0" err="1"/>
              <a:t>Avacopan</a:t>
            </a:r>
            <a:endParaRPr lang="en-GB" dirty="0"/>
          </a:p>
          <a:p>
            <a:r>
              <a:rPr lang="en-GB" dirty="0"/>
              <a:t>Lupus guideline request for </a:t>
            </a:r>
            <a:r>
              <a:rPr lang="en-GB" dirty="0" err="1"/>
              <a:t>voclosporin</a:t>
            </a:r>
            <a:endParaRPr lang="en-GB" dirty="0"/>
          </a:p>
          <a:p>
            <a:r>
              <a:rPr lang="en-GB" dirty="0"/>
              <a:t>Creatinine or </a:t>
            </a:r>
            <a:r>
              <a:rPr lang="en-GB" dirty="0" err="1"/>
              <a:t>CrCl</a:t>
            </a:r>
            <a:r>
              <a:rPr lang="en-GB" dirty="0"/>
              <a:t>/GFR for dosing Cyclophosphamide – EULAR</a:t>
            </a:r>
          </a:p>
          <a:p>
            <a:r>
              <a:rPr lang="en-GB" dirty="0"/>
              <a:t>Methotrexate use/dosing in GFR &lt; 30ml/min</a:t>
            </a:r>
          </a:p>
          <a:p>
            <a:r>
              <a:rPr lang="en-GB" dirty="0"/>
              <a:t>Dimethyl fumarate in ESRF experience</a:t>
            </a:r>
          </a:p>
          <a:p>
            <a:r>
              <a:rPr lang="en-GB" dirty="0" err="1"/>
              <a:t>Fondaprinux</a:t>
            </a:r>
            <a:r>
              <a:rPr lang="en-GB" dirty="0"/>
              <a:t> dosing in GFR &lt; 20ml/min for ACS – RDD cautious</a:t>
            </a:r>
          </a:p>
          <a:p>
            <a:pPr lvl="1"/>
            <a:r>
              <a:rPr lang="en-GB" dirty="0"/>
              <a:t>Lots of caution around this. </a:t>
            </a:r>
          </a:p>
          <a:p>
            <a:pPr lvl="1"/>
            <a:r>
              <a:rPr lang="en-GB" dirty="0"/>
              <a:t>All centres on the call would still use LMWH</a:t>
            </a:r>
          </a:p>
          <a:p>
            <a:pPr lvl="1"/>
            <a:r>
              <a:rPr lang="en-GB" dirty="0"/>
              <a:t>Single stat dose Fondaparinux has been suggested as an option in Manchester but not routine practice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91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Dialysis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Levetiracetam dosing in ESRF on HD</a:t>
            </a:r>
          </a:p>
          <a:p>
            <a:r>
              <a:rPr lang="en-GB" dirty="0"/>
              <a:t>Entresto dosing – anything in the literature supporting use in ESRF/low clearance and HD</a:t>
            </a:r>
          </a:p>
          <a:p>
            <a:r>
              <a:rPr lang="en-GB" dirty="0"/>
              <a:t>Daptomycin dosing &gt;6mg/kg – yes – units use 10-12mg/kg 3 x week</a:t>
            </a:r>
          </a:p>
          <a:p>
            <a:r>
              <a:rPr lang="en-GB" dirty="0"/>
              <a:t>Vitamin K preparations in calciphylaxis (K1, k2, k4?)</a:t>
            </a:r>
          </a:p>
          <a:p>
            <a:pPr lvl="1"/>
            <a:r>
              <a:rPr lang="en-GB" dirty="0" err="1"/>
              <a:t>Phytomenadoine</a:t>
            </a:r>
            <a:r>
              <a:rPr lang="en-GB" dirty="0"/>
              <a:t>/menadiol/k4?</a:t>
            </a:r>
          </a:p>
          <a:p>
            <a:pPr lvl="1"/>
            <a:r>
              <a:rPr lang="en-GB" dirty="0"/>
              <a:t>Small studies suggesting efficacy</a:t>
            </a:r>
          </a:p>
          <a:p>
            <a:pPr lvl="1"/>
            <a:r>
              <a:rPr lang="en-GB" dirty="0"/>
              <a:t>Session on kidney research at RPG will cover some work looking at this</a:t>
            </a:r>
          </a:p>
          <a:p>
            <a:r>
              <a:rPr lang="en-GB" dirty="0"/>
              <a:t>Thiosulphate – does anyone give at beginning – some literature suggests – All res. over last 1hr</a:t>
            </a:r>
          </a:p>
          <a:p>
            <a:r>
              <a:rPr lang="en-GB" dirty="0"/>
              <a:t>Roxadustat stabilised patient starting HD – keep on </a:t>
            </a:r>
            <a:r>
              <a:rPr lang="en-GB" dirty="0" err="1"/>
              <a:t>Rox</a:t>
            </a:r>
            <a:r>
              <a:rPr lang="en-GB" dirty="0"/>
              <a:t> or switch to ESA</a:t>
            </a:r>
          </a:p>
          <a:p>
            <a:r>
              <a:rPr lang="en-GB" dirty="0" err="1"/>
              <a:t>Deferasirox</a:t>
            </a:r>
            <a:r>
              <a:rPr lang="en-GB" dirty="0"/>
              <a:t> OR </a:t>
            </a:r>
            <a:r>
              <a:rPr lang="en-GB" dirty="0" err="1"/>
              <a:t>Desferrioxamine</a:t>
            </a:r>
            <a:r>
              <a:rPr lang="en-GB" dirty="0"/>
              <a:t> OR Deferiprone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93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Dialysis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Difelikafalin</a:t>
            </a:r>
            <a:r>
              <a:rPr lang="en-GB" dirty="0"/>
              <a:t> (DFK) guideline request</a:t>
            </a:r>
          </a:p>
          <a:p>
            <a:pPr lvl="1"/>
            <a:r>
              <a:rPr lang="en-GB" dirty="0"/>
              <a:t>Used in 1 patient in Manchester – appeared to work well – calmed pruritis</a:t>
            </a:r>
          </a:p>
          <a:p>
            <a:pPr lvl="1"/>
            <a:r>
              <a:rPr lang="en-GB" dirty="0"/>
              <a:t>In tariff so cost is a concern – out of existing budget – despite </a:t>
            </a:r>
            <a:r>
              <a:rPr lang="en-GB" dirty="0" err="1"/>
              <a:t>Blueteq</a:t>
            </a:r>
            <a:r>
              <a:rPr lang="en-GB" dirty="0"/>
              <a:t> form</a:t>
            </a:r>
          </a:p>
          <a:p>
            <a:pPr lvl="1"/>
            <a:r>
              <a:rPr lang="en-GB" dirty="0"/>
              <a:t>Possibility of long term benefit after 6 month treatment – case report pending</a:t>
            </a:r>
          </a:p>
          <a:p>
            <a:r>
              <a:rPr lang="en-GB" dirty="0"/>
              <a:t>Phosphate enema addition to dialysate</a:t>
            </a:r>
          </a:p>
          <a:p>
            <a:r>
              <a:rPr lang="en-GB" dirty="0" err="1"/>
              <a:t>Eprex</a:t>
            </a:r>
            <a:r>
              <a:rPr lang="en-GB" dirty="0"/>
              <a:t>/Aranesp conversion</a:t>
            </a:r>
          </a:p>
          <a:p>
            <a:r>
              <a:rPr lang="en-GB" dirty="0"/>
              <a:t>ADHD/ADD medication experience in ESRF/Dialysis – </a:t>
            </a:r>
            <a:r>
              <a:rPr lang="en-GB" dirty="0" err="1"/>
              <a:t>dexamfetamine</a:t>
            </a:r>
            <a:r>
              <a:rPr lang="en-GB" dirty="0"/>
              <a:t>/methylphenidate</a:t>
            </a:r>
          </a:p>
          <a:p>
            <a:r>
              <a:rPr lang="en-GB" dirty="0"/>
              <a:t>Daptomycin – given in washback – yes during last 30 mins</a:t>
            </a:r>
          </a:p>
          <a:p>
            <a:r>
              <a:rPr lang="en-GB" dirty="0"/>
              <a:t>Request self-care guidelines (patient self-dialyses in the unit)</a:t>
            </a:r>
          </a:p>
          <a:p>
            <a:r>
              <a:rPr lang="en-GB" dirty="0"/>
              <a:t>Abx prophylaxis for PD patient having flexi-sigmoidoscopy</a:t>
            </a:r>
          </a:p>
          <a:p>
            <a:pPr lvl="1"/>
            <a:r>
              <a:rPr lang="en-GB" dirty="0"/>
              <a:t>ISPD guidelines – Infection 2022</a:t>
            </a:r>
          </a:p>
          <a:p>
            <a:pPr lvl="1"/>
            <a:r>
              <a:rPr lang="en-GB" dirty="0"/>
              <a:t>Not routinely covered in Oxford – given cefazolin 1g in high risk patients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88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Transplant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Anyone used remdesivir in GFR &lt; 30ml/min (non-dialysis transplant patient)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Anyone given Sirolimus enterally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Sirolimus  to ciclosporin – conversion guideline</a:t>
            </a:r>
          </a:p>
          <a:p>
            <a:pPr lvl="1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Overlap or not?</a:t>
            </a:r>
          </a:p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Everolimus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to tacrolimus – conversion guideline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Failing transplant wanting Roxadustat – covered by NICE TA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Poll: Latent TB – attempt prophylaxis pre-transplant 2 : prophylaxis post transplant  14</a:t>
            </a:r>
          </a:p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Basiliximab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stock issues –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campath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availability to non user centres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8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Transplant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Modigraf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sub-lingual use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Survey: Diabetes management in UK Renal Transplant Centres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Febuxostat with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ciclopsorin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– SPC says not recommended due to lack experience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Ciclosporin to tacrolimus – conversion guideline</a:t>
            </a:r>
          </a:p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Doravirine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affecting tacrolimus levels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ATG and pregnancy – any experience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Tacrolimus and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caspofungin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– interaction or not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51276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1355</Words>
  <Application>Microsoft Office PowerPoint</Application>
  <PresentationFormat>Widescreen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Visby Round CF</vt:lpstr>
      <vt:lpstr>Visby Round CF DemiBold</vt:lpstr>
      <vt:lpstr>Visby CF Bold</vt:lpstr>
      <vt:lpstr>Arial</vt:lpstr>
      <vt:lpstr>Calibri</vt:lpstr>
      <vt:lpstr>UKKA Theme (white)</vt:lpstr>
      <vt:lpstr>UKKA Theme (midnight)</vt:lpstr>
      <vt:lpstr> </vt:lpstr>
      <vt:lpstr>Conference Update:</vt:lpstr>
      <vt:lpstr>Supply Problems</vt:lpstr>
      <vt:lpstr>Q&amp;A Themes - Renal</vt:lpstr>
      <vt:lpstr>Q&amp;A Themes - Renal</vt:lpstr>
      <vt:lpstr>Q&amp;A Themes - Dialysis</vt:lpstr>
      <vt:lpstr>Q&amp;A Themes - Dialysis</vt:lpstr>
      <vt:lpstr>Q&amp;A Themes - Transplant</vt:lpstr>
      <vt:lpstr>Q&amp;A Themes - Transplant</vt:lpstr>
      <vt:lpstr>Updates</vt:lpstr>
      <vt:lpstr>Updates</vt:lpstr>
      <vt:lpstr>Q&amp;A Themes – Guideline sharing</vt:lpstr>
      <vt:lpstr>Updates</vt:lpstr>
      <vt:lpstr>Conference Update:</vt:lpstr>
      <vt:lpstr>September Q&amp;A - Close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Fay Passey</cp:lastModifiedBy>
  <cp:revision>96</cp:revision>
  <dcterms:created xsi:type="dcterms:W3CDTF">2021-07-07T08:58:23Z</dcterms:created>
  <dcterms:modified xsi:type="dcterms:W3CDTF">2023-09-13T15:29:18Z</dcterms:modified>
</cp:coreProperties>
</file>