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22"/>
  </p:notesMasterIdLst>
  <p:sldIdLst>
    <p:sldId id="256" r:id="rId3"/>
    <p:sldId id="274" r:id="rId4"/>
    <p:sldId id="275" r:id="rId5"/>
    <p:sldId id="282" r:id="rId6"/>
    <p:sldId id="276" r:id="rId7"/>
    <p:sldId id="283" r:id="rId8"/>
    <p:sldId id="277" r:id="rId9"/>
    <p:sldId id="280" r:id="rId10"/>
    <p:sldId id="285" r:id="rId11"/>
    <p:sldId id="646" r:id="rId12"/>
    <p:sldId id="269" r:id="rId13"/>
    <p:sldId id="647" r:id="rId14"/>
    <p:sldId id="270" r:id="rId15"/>
    <p:sldId id="271" r:id="rId16"/>
    <p:sldId id="272" r:id="rId17"/>
    <p:sldId id="268" r:id="rId18"/>
    <p:sldId id="286" r:id="rId19"/>
    <p:sldId id="279" r:id="rId20"/>
    <p:sldId id="259" r:id="rId21"/>
  </p:sldIdLst>
  <p:sldSz cx="12192000" cy="6858000"/>
  <p:notesSz cx="6858000" cy="9144000"/>
  <p:embeddedFontLst>
    <p:embeddedFont>
      <p:font typeface="Avenir Next LT Pro Light" panose="020F05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isby CF Bold" panose="020B0604020202020204" charset="0"/>
      <p:bold r:id="rId29"/>
      <p:italic r:id="rId30"/>
      <p:boldItalic r:id="rId31"/>
    </p:embeddedFont>
    <p:embeddedFont>
      <p:font typeface="Visby Round CF" panose="020F0000000000000000" charset="0"/>
      <p:regular r:id="rId32"/>
      <p:bold r:id="rId33"/>
      <p:italic r:id="rId34"/>
      <p:boldItalic r:id="rId35"/>
    </p:embeddedFont>
    <p:embeddedFont>
      <p:font typeface="Visby Round CF DemiBold" panose="020F0000000000000000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2F"/>
    <a:srgbClr val="FDD21C"/>
    <a:srgbClr val="F4A144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4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4C6E4C12-815F-46CE-809C-D72CC2BFBE27}" type="datetime1">
              <a:rPr lang="en-US" smtClean="0"/>
              <a:t>6/22/2023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June Q&amp;A - Topic: UKKW 2023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  <p:sldLayoutId id="2147483676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May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A4AFBB-4DE4-4BDC-8855-E908E7576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10" y="322262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alreview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23" y="2787744"/>
            <a:ext cx="7510069" cy="19811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Welcome to the June Q&amp;A!</a:t>
            </a:r>
          </a:p>
          <a:p>
            <a:endParaRPr lang="en-GB" dirty="0"/>
          </a:p>
          <a:p>
            <a:r>
              <a:rPr lang="en-GB" dirty="0"/>
              <a:t>Presenting an overview OF UKKW themes:</a:t>
            </a:r>
          </a:p>
          <a:p>
            <a:r>
              <a:rPr lang="en-GB" dirty="0"/>
              <a:t>RSTP, Hypertension, Health literacy &amp; CKD and EMPA Kidney update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May Q&amp;A - Topic: Open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45880-CD61-092A-BA71-96A7D7CD3A68}"/>
              </a:ext>
            </a:extLst>
          </p:cNvPr>
          <p:cNvSpPr txBox="1"/>
          <p:nvPr/>
        </p:nvSpPr>
        <p:spPr>
          <a:xfrm>
            <a:off x="5500452" y="5582237"/>
            <a:ext cx="575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Trusts represented today include: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F4A2-2508-6A1D-AA3D-7B639E09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33860"/>
              </p:ext>
            </p:extLst>
          </p:nvPr>
        </p:nvGraphicFramePr>
        <p:xfrm>
          <a:off x="927463" y="1734562"/>
          <a:ext cx="9172882" cy="4248789"/>
        </p:xfrm>
        <a:graphic>
          <a:graphicData uri="http://schemas.openxmlformats.org/drawingml/2006/table">
            <a:tbl>
              <a:tblPr firstRow="1" firstCol="1" bandRow="1"/>
              <a:tblGrid>
                <a:gridCol w="1887128">
                  <a:extLst>
                    <a:ext uri="{9D8B030D-6E8A-4147-A177-3AD203B41FA5}">
                      <a16:colId xmlns:a16="http://schemas.microsoft.com/office/drawing/2014/main" val="208613055"/>
                    </a:ext>
                  </a:extLst>
                </a:gridCol>
                <a:gridCol w="1616400">
                  <a:extLst>
                    <a:ext uri="{9D8B030D-6E8A-4147-A177-3AD203B41FA5}">
                      <a16:colId xmlns:a16="http://schemas.microsoft.com/office/drawing/2014/main" val="126913054"/>
                    </a:ext>
                  </a:extLst>
                </a:gridCol>
                <a:gridCol w="2834677">
                  <a:extLst>
                    <a:ext uri="{9D8B030D-6E8A-4147-A177-3AD203B41FA5}">
                      <a16:colId xmlns:a16="http://schemas.microsoft.com/office/drawing/2014/main" val="2452004435"/>
                    </a:ext>
                  </a:extLst>
                </a:gridCol>
                <a:gridCol w="2834677">
                  <a:extLst>
                    <a:ext uri="{9D8B030D-6E8A-4147-A177-3AD203B41FA5}">
                      <a16:colId xmlns:a16="http://schemas.microsoft.com/office/drawing/2014/main" val="2419359413"/>
                    </a:ext>
                  </a:extLst>
                </a:gridCol>
              </a:tblGrid>
              <a:tr h="47176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reduce risk of kidney disease and cardiovascular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Urinary albumin-to-creatinine ratio (mg/mmol)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41987"/>
                  </a:ext>
                </a:extLst>
              </a:tr>
              <a:tr h="47176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172550"/>
                  </a:ext>
                </a:extLst>
              </a:tr>
              <a:tr h="570252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eGFR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(mL/min/1.73m</a:t>
                      </a:r>
                      <a:r>
                        <a:rPr lang="en-GB" sz="20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57936"/>
                  </a:ext>
                </a:extLst>
              </a:tr>
              <a:tr h="571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≥45 &lt;60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 type 2 diabetes)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1990"/>
                  </a:ext>
                </a:extLst>
              </a:tr>
              <a:tr h="8672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≥20 &lt;45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(For diabetes=1A)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(For no diabetes=1B</a:t>
                      </a:r>
                      <a:r>
                        <a:rPr lang="en-GB" sz="2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GB" sz="2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(All =1A)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68893"/>
                  </a:ext>
                </a:extLst>
              </a:tr>
              <a:tr h="570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21506"/>
                  </a:ext>
                </a:extLst>
              </a:tr>
              <a:tr h="570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Dialysis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4834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27463" y="578840"/>
            <a:ext cx="858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UKKA SGLT2 inhibitor CKD guideline: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98520" y="6273846"/>
            <a:ext cx="2562896" cy="1171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042" y="6244583"/>
            <a:ext cx="2562896" cy="1171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127" y="6143577"/>
            <a:ext cx="1935385" cy="704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207" y="5874481"/>
            <a:ext cx="120836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People with type 1 diabetes, polycystic kidney disease, or kidney transplant excluded from the definitive 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† Safety profile better in patients without diabetes vs without, and can be used to slow rate of decline in eGFR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738C5-E150-7A11-0D22-735D0546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June Q&amp;A - Topic: UKKW 2023 Review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6B0E1-02FB-5346-9F27-F2E7EBC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Renal Review magazine –KP Manchester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9939"/>
            <a:ext cx="11161100" cy="46815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Ongoing updates through renal review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Free email sign up at </a:t>
            </a:r>
            <a:r>
              <a:rPr lang="en-GB" dirty="0">
                <a:hlinkClick r:id="rId2"/>
              </a:rPr>
              <a:t>www.renalreview.com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Isaac, Olivia and Natasha doing research around pharmacists attending dialysis MDT’s – survey </a:t>
            </a:r>
            <a:r>
              <a:rPr lang="en-GB"/>
              <a:t>to follow in Q&amp;A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13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Problems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9939"/>
            <a:ext cx="11161100" cy="46815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Dailiport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5mg issues (other strengths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Sodium thiosulphate (?resolving)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Oxycodone Liquid – seems resolved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8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1161100" cy="4681537"/>
          </a:xfrm>
        </p:spPr>
        <p:txBody>
          <a:bodyPr/>
          <a:lstStyle/>
          <a:p>
            <a:r>
              <a:rPr lang="en-GB" dirty="0"/>
              <a:t>? Sevelamer reformulation as liquid </a:t>
            </a:r>
          </a:p>
          <a:p>
            <a:r>
              <a:rPr lang="en-GB" dirty="0"/>
              <a:t>Roxadustat dosing advice</a:t>
            </a:r>
          </a:p>
          <a:p>
            <a:r>
              <a:rPr lang="en-GB" dirty="0"/>
              <a:t>RSTP toolkits on NHS Futures page</a:t>
            </a:r>
          </a:p>
          <a:p>
            <a:r>
              <a:rPr lang="en-GB" dirty="0"/>
              <a:t>Vedolizumab at GFR 34 (not answered)</a:t>
            </a:r>
          </a:p>
          <a:p>
            <a:r>
              <a:rPr lang="en-GB" dirty="0"/>
              <a:t>Renal pharmacy workforce calculator – deadline extended</a:t>
            </a:r>
          </a:p>
          <a:p>
            <a:r>
              <a:rPr lang="en-GB" dirty="0"/>
              <a:t>Enoxaparin levels in dialysis/non-dialysis</a:t>
            </a:r>
          </a:p>
          <a:p>
            <a:r>
              <a:rPr lang="en-GB" dirty="0"/>
              <a:t>Steroid wean protocols for vasculitis using </a:t>
            </a:r>
            <a:r>
              <a:rPr lang="en-GB" dirty="0" err="1"/>
              <a:t>avacopan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91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IP plus PO fluconazole for peritonitis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Acetazolamide in HD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Levetiracetam as CSCI at ESRF (Not RRT)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Apixaban in RRT - ? Levels/LMWH interaction advice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Enoxaparin in ESRF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3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Egg donation on MMF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Myfortic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doses &gt;720mg BD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I?S via shared care with primary care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Imlifidase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– progressing. Dane/Dawn/Sara working on some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pt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and pharmacy info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8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NICE TA’s for </a:t>
            </a:r>
            <a:r>
              <a:rPr lang="en-GB" dirty="0" err="1"/>
              <a:t>difelikefalin</a:t>
            </a:r>
            <a:r>
              <a:rPr lang="en-GB" dirty="0"/>
              <a:t> have gone to CRG for clarification of commissioning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Difelikefalin for treating pruritus in people having haemodialysis [ID3890 ]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 development [GID-TA10793]Expected publication date: 26 April 2023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TA out ?next week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be used for moderate-severe pruritis, not specified in NICE order of treatment.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have up to four times weekly in wash-back on dialysis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Need to use itching scale as per clinical trials.</a:t>
            </a: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with immunosuppressives for treating lupus nephritis [ID3962]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 development [GID-TA10878]Expected publication date: 26 April 2023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?monitoring required</a:t>
            </a:r>
          </a:p>
          <a:p>
            <a:pPr lvl="1"/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Blueteq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8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 Update: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June Q&amp;A - Topic: UKKW 2023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29DDB-ECB5-6F4E-8690-A5B45D7E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20" y="0"/>
            <a:ext cx="4722155" cy="66660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876AF-00A1-5863-922F-E07B7622C9FA}"/>
              </a:ext>
            </a:extLst>
          </p:cNvPr>
          <p:cNvSpPr txBox="1"/>
          <p:nvPr/>
        </p:nvSpPr>
        <p:spPr>
          <a:xfrm>
            <a:off x="1385907" y="2178871"/>
            <a:ext cx="39262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UK RPG Conference 2023</a:t>
            </a:r>
          </a:p>
          <a:p>
            <a:pPr algn="ctr"/>
            <a:r>
              <a:rPr lang="en-GB" sz="3600" b="1" dirty="0"/>
              <a:t>Registration NOW OPEN</a:t>
            </a:r>
          </a:p>
        </p:txBody>
      </p:sp>
    </p:spTree>
    <p:extLst>
      <p:ext uri="{BB962C8B-B14F-4D97-AF65-F5344CB8AC3E}">
        <p14:creationId xmlns:p14="http://schemas.microsoft.com/office/powerpoint/2010/main" val="410519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3B8-EA43-5C7D-BDE7-6613E258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0" y="342708"/>
            <a:ext cx="9540000" cy="1260475"/>
          </a:xfrm>
        </p:spPr>
        <p:txBody>
          <a:bodyPr/>
          <a:lstStyle/>
          <a:p>
            <a:r>
              <a:rPr lang="en-GB" dirty="0"/>
              <a:t>May Q&amp;A -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C44-5B11-E89E-67A8-43C27AC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8FAE-58B7-DA9A-94D6-B09529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804B-DCBD-5803-C651-F7575693BD89}"/>
              </a:ext>
            </a:extLst>
          </p:cNvPr>
          <p:cNvSpPr txBox="1"/>
          <p:nvPr/>
        </p:nvSpPr>
        <p:spPr>
          <a:xfrm>
            <a:off x="500020" y="1694315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8752F"/>
                </a:solidFill>
              </a:rPr>
              <a:t>Thank you for attending!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CE3-D940-F879-A439-D929C66CE0B2}"/>
              </a:ext>
            </a:extLst>
          </p:cNvPr>
          <p:cNvSpPr txBox="1"/>
          <p:nvPr/>
        </p:nvSpPr>
        <p:spPr>
          <a:xfrm>
            <a:off x="2055801" y="2811927"/>
            <a:ext cx="80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Next Q&amp;A: Tuesday 11</a:t>
            </a:r>
            <a:r>
              <a:rPr lang="en-GB" sz="3600" b="1" baseline="30000" dirty="0">
                <a:solidFill>
                  <a:schemeClr val="accent1"/>
                </a:solidFill>
              </a:rPr>
              <a:t>th</a:t>
            </a:r>
            <a:r>
              <a:rPr lang="en-GB" sz="3600" b="1" dirty="0">
                <a:solidFill>
                  <a:schemeClr val="accent1"/>
                </a:solidFill>
              </a:rPr>
              <a:t> July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A83CE-8B97-6859-3146-6DC673E03BAE}"/>
              </a:ext>
            </a:extLst>
          </p:cNvPr>
          <p:cNvSpPr txBox="1"/>
          <p:nvPr/>
        </p:nvSpPr>
        <p:spPr>
          <a:xfrm>
            <a:off x="2055801" y="3963356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Keep in touch </a:t>
            </a:r>
            <a:r>
              <a:rPr lang="en-GB" dirty="0"/>
              <a:t>throughout the month on </a:t>
            </a:r>
            <a:r>
              <a:rPr lang="en-GB" b="1" dirty="0"/>
              <a:t>WhatsApp Q&amp;A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participants throughout UK and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real time forum for clinical 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consider joining!</a:t>
            </a:r>
          </a:p>
        </p:txBody>
      </p:sp>
    </p:spTree>
    <p:extLst>
      <p:ext uri="{BB962C8B-B14F-4D97-AF65-F5344CB8AC3E}">
        <p14:creationId xmlns:p14="http://schemas.microsoft.com/office/powerpoint/2010/main" val="123631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B17C-20F2-3C4E-AB9E-709CCAD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RSTP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61934"/>
            <a:ext cx="11161100" cy="46815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Launched in June by Smeeta Sinha and Ahmad Saleem</a:t>
            </a:r>
          </a:p>
          <a:p>
            <a:r>
              <a:rPr lang="en-GB" dirty="0">
                <a:solidFill>
                  <a:schemeClr val="tx1"/>
                </a:solidFill>
              </a:rPr>
              <a:t>Toolkits launched on NHS Futures</a:t>
            </a:r>
          </a:p>
          <a:p>
            <a:r>
              <a:rPr lang="en-GB" dirty="0">
                <a:solidFill>
                  <a:schemeClr val="tx1"/>
                </a:solidFill>
              </a:rPr>
              <a:t>Need to register for NHS futures then request to join the regional/RSTP workspaces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UKKA update: Kathrine Parker is new academic vice president for UKKA</a:t>
            </a:r>
          </a:p>
          <a:p>
            <a:r>
              <a:rPr lang="en-GB" dirty="0">
                <a:solidFill>
                  <a:schemeClr val="tx1"/>
                </a:solidFill>
              </a:rPr>
              <a:t>Clinical (non-medical) VP post open for applications </a:t>
            </a:r>
          </a:p>
          <a:p>
            <a:r>
              <a:rPr lang="en-GB" dirty="0">
                <a:solidFill>
                  <a:schemeClr val="tx1"/>
                </a:solidFill>
              </a:rPr>
              <a:t>Focus for next 12/12 </a:t>
            </a:r>
            <a:r>
              <a:rPr lang="en-GB" dirty="0" err="1">
                <a:solidFill>
                  <a:schemeClr val="tx1"/>
                </a:solidFill>
              </a:rPr>
              <a:t>wil</a:t>
            </a:r>
            <a:r>
              <a:rPr lang="en-GB" dirty="0">
                <a:solidFill>
                  <a:schemeClr val="tx1"/>
                </a:solidFill>
              </a:rPr>
              <a:t> be education.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Renal pharmacists are encouraged to apply/partake</a:t>
            </a:r>
          </a:p>
        </p:txBody>
      </p:sp>
    </p:spTree>
    <p:extLst>
      <p:ext uri="{BB962C8B-B14F-4D97-AF65-F5344CB8AC3E}">
        <p14:creationId xmlns:p14="http://schemas.microsoft.com/office/powerpoint/2010/main" val="177383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Hypertension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628775"/>
            <a:ext cx="11161100" cy="4860925"/>
          </a:xfrm>
        </p:spPr>
        <p:txBody>
          <a:bodyPr/>
          <a:lstStyle/>
          <a:p>
            <a:r>
              <a:rPr lang="en-GB" dirty="0"/>
              <a:t>Cardiologist/pharmacologist from Cambridge</a:t>
            </a:r>
          </a:p>
          <a:p>
            <a:r>
              <a:rPr lang="en-GB" dirty="0"/>
              <a:t>British &amp; Irish Hypertension Society (BIHS) guidelines recommending longer acting agents (e.g. amlodipine) and gradual BP reductions Vs rapid reduction (increases risk)</a:t>
            </a:r>
          </a:p>
          <a:p>
            <a:r>
              <a:rPr lang="en-GB" dirty="0"/>
              <a:t>TIME study (Lancet) looking at timing of antihypertensives (PM Vs AM)</a:t>
            </a:r>
          </a:p>
          <a:p>
            <a:pPr lvl="1"/>
            <a:r>
              <a:rPr lang="en-GB" dirty="0"/>
              <a:t>Question re Spanish study several years ago in contrast to this data. Previous literature suggested night time dosing improves CV outcomes.</a:t>
            </a:r>
          </a:p>
          <a:p>
            <a:pPr lvl="1"/>
            <a:r>
              <a:rPr lang="en-GB" dirty="0"/>
              <a:t>TIME study suggests not</a:t>
            </a:r>
          </a:p>
          <a:p>
            <a:pPr lvl="1"/>
            <a:endParaRPr lang="en-GB" dirty="0"/>
          </a:p>
        </p:txBody>
      </p:sp>
      <p:pic>
        <p:nvPicPr>
          <p:cNvPr id="6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953BC2E-61B0-3A54-4505-41417C6EE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3" y="3514997"/>
            <a:ext cx="6760691" cy="29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Hypertension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UKKA working group looking at guidelines for hypertension in dialysis</a:t>
            </a:r>
          </a:p>
        </p:txBody>
      </p:sp>
    </p:spTree>
    <p:extLst>
      <p:ext uri="{BB962C8B-B14F-4D97-AF65-F5344CB8AC3E}">
        <p14:creationId xmlns:p14="http://schemas.microsoft.com/office/powerpoint/2010/main" val="217212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New treatments in ANCA vasculitis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Avacopan</a:t>
            </a:r>
            <a:r>
              <a:rPr lang="en-GB" dirty="0"/>
              <a:t> not yet studied without steroids</a:t>
            </a:r>
          </a:p>
          <a:p>
            <a:pPr lvl="1"/>
            <a:r>
              <a:rPr lang="en-GB" dirty="0"/>
              <a:t>Wide variability in steroid reduction plans across centres</a:t>
            </a:r>
          </a:p>
          <a:p>
            <a:pPr lvl="1"/>
            <a:r>
              <a:rPr lang="en-GB" dirty="0"/>
              <a:t>Transaminitis seen in some observational data (not common)</a:t>
            </a:r>
          </a:p>
          <a:p>
            <a:pPr lvl="1"/>
            <a:r>
              <a:rPr lang="en-GB" dirty="0"/>
              <a:t>Discussion around using </a:t>
            </a:r>
            <a:r>
              <a:rPr lang="en-GB" dirty="0" err="1"/>
              <a:t>avacopan</a:t>
            </a:r>
            <a:r>
              <a:rPr lang="en-GB" dirty="0"/>
              <a:t> &gt;1yr – not yet studied</a:t>
            </a:r>
          </a:p>
          <a:p>
            <a:pPr lvl="1"/>
            <a:r>
              <a:rPr lang="en-GB" dirty="0"/>
              <a:t>Paper in NDT</a:t>
            </a:r>
          </a:p>
          <a:p>
            <a:pPr lvl="1"/>
            <a:endParaRPr lang="en-GB" dirty="0"/>
          </a:p>
        </p:txBody>
      </p:sp>
      <p:pic>
        <p:nvPicPr>
          <p:cNvPr id="6" name="Content Placeholder 4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CFE013E3-E04C-65C3-43F7-1DFDADDCA63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5"/>
          <a:stretch/>
        </p:blipFill>
        <p:spPr>
          <a:xfrm>
            <a:off x="2562225" y="3109179"/>
            <a:ext cx="8848544" cy="30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New treatments in ANCA vasculitis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Cambridge using in </a:t>
            </a:r>
            <a:r>
              <a:rPr lang="en-GB" dirty="0" err="1"/>
              <a:t>avacopan</a:t>
            </a:r>
            <a:r>
              <a:rPr lang="en-GB" dirty="0"/>
              <a:t> in ~ 10 pts. All are having concurrent steroids</a:t>
            </a:r>
          </a:p>
          <a:p>
            <a:r>
              <a:rPr lang="en-GB" dirty="0"/>
              <a:t>No standard steroid reduction </a:t>
            </a:r>
          </a:p>
          <a:p>
            <a:pPr lvl="1"/>
            <a:r>
              <a:rPr lang="en-GB" dirty="0"/>
              <a:t>Fairly rapid reduction in all patients not based on disease severity</a:t>
            </a:r>
          </a:p>
        </p:txBody>
      </p:sp>
    </p:spTree>
    <p:extLst>
      <p:ext uri="{BB962C8B-B14F-4D97-AF65-F5344CB8AC3E}">
        <p14:creationId xmlns:p14="http://schemas.microsoft.com/office/powerpoint/2010/main" val="276284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Health literacy and CKD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Frequent theme in communicating with patients</a:t>
            </a:r>
          </a:p>
          <a:p>
            <a:pPr lvl="1"/>
            <a:r>
              <a:rPr lang="en-GB" dirty="0"/>
              <a:t>~23% of CKD patients have limited health literacy</a:t>
            </a:r>
          </a:p>
          <a:p>
            <a:r>
              <a:rPr lang="en-GB" dirty="0"/>
              <a:t>Differences between equality and equity</a:t>
            </a:r>
          </a:p>
          <a:p>
            <a:pPr lvl="1"/>
            <a:r>
              <a:rPr lang="en-GB" dirty="0"/>
              <a:t>Treating all the same Vs giving additional tools to those who need it to reach the same outcome</a:t>
            </a:r>
          </a:p>
          <a:p>
            <a:pPr marL="360000" lvl="1" indent="0">
              <a:buNone/>
            </a:pPr>
            <a:endParaRPr lang="en-GB" dirty="0"/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Dominic M Taylor and others, Health literacy and patient outcomes in chronic kidney disease: a systematic review, Nephrology Dialysis Transplantation, Volume 33, Issue 9, September 2018, Pages 1545–1558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Morony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S, Flynn M, McCaffery KJ, Jansen J, Webster AC. Readability of Written Materials for CKD Patients: A Systematic Review. Am J Kidney Dis. 2015 Jun;65(6):842-50.</a:t>
            </a: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40-80% of information provided during consultations is forgotten</a:t>
            </a:r>
          </a:p>
          <a:p>
            <a:endParaRPr lang="en-GB" dirty="0">
              <a:solidFill>
                <a:srgbClr val="000000"/>
              </a:solidFill>
              <a:latin typeface="Avenir Next LT Pro Light"/>
            </a:endParaRP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Health literacy was considered a theme within RSTP (transplant in particular)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81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EMPA kidney update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EMPA considered GFR down to 20 and lower levels of albuminuria</a:t>
            </a:r>
          </a:p>
          <a:p>
            <a:r>
              <a:rPr lang="en-GB" dirty="0"/>
              <a:t>Less CV death and less kidney disease progression in EMPA group</a:t>
            </a:r>
          </a:p>
          <a:p>
            <a:pPr lvl="1"/>
            <a:r>
              <a:rPr lang="en-GB" dirty="0"/>
              <a:t>Primary outcome was kidney disease progression, somewhat underpowered to pull out CV outcomes but still strong data</a:t>
            </a:r>
          </a:p>
          <a:p>
            <a:pPr lvl="1"/>
            <a:r>
              <a:rPr lang="en-GB" dirty="0"/>
              <a:t>Less events even in those without diabetes</a:t>
            </a:r>
          </a:p>
          <a:p>
            <a:pPr lvl="1"/>
            <a:r>
              <a:rPr lang="en-GB" dirty="0"/>
              <a:t>Chronic (total) slope on ml/min/1.73m</a:t>
            </a:r>
            <a:r>
              <a:rPr lang="en-GB" baseline="30000" dirty="0"/>
              <a:t>2</a:t>
            </a:r>
            <a:r>
              <a:rPr lang="en-GB" dirty="0"/>
              <a:t> per year becoming more frequent in research</a:t>
            </a:r>
          </a:p>
          <a:p>
            <a:pPr lvl="2"/>
            <a:r>
              <a:rPr lang="en-GB" dirty="0"/>
              <a:t>Generally required by FDA</a:t>
            </a:r>
          </a:p>
          <a:p>
            <a:pPr lvl="1"/>
            <a:r>
              <a:rPr lang="en-GB" dirty="0"/>
              <a:t>Chronic slope decline shows benefits at low levels of albuminuria</a:t>
            </a:r>
          </a:p>
          <a:p>
            <a:pPr lvl="1"/>
            <a:r>
              <a:rPr lang="en-GB" dirty="0"/>
              <a:t>Ketoacidosis remains concern amongst SGLT2 use. Numbers v low in EMPA group</a:t>
            </a:r>
          </a:p>
        </p:txBody>
      </p:sp>
    </p:spTree>
    <p:extLst>
      <p:ext uri="{BB962C8B-B14F-4D97-AF65-F5344CB8AC3E}">
        <p14:creationId xmlns:p14="http://schemas.microsoft.com/office/powerpoint/2010/main" val="79901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EMPA kidney update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May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636C5F-9714-E7E7-1AA5-15BE6930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793"/>
          <a:stretch/>
        </p:blipFill>
        <p:spPr>
          <a:xfrm>
            <a:off x="70024" y="1118074"/>
            <a:ext cx="10429875" cy="1972417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54852F5-BB8D-D0FA-5C18-0BBDA45AEA79}"/>
              </a:ext>
            </a:extLst>
          </p:cNvPr>
          <p:cNvSpPr txBox="1">
            <a:spLocks/>
          </p:cNvSpPr>
          <p:nvPr/>
        </p:nvSpPr>
        <p:spPr>
          <a:xfrm>
            <a:off x="586859" y="3090491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SMART-C; Useful study to demonstrate v low risks of ketoacidosis and AKI</a:t>
            </a:r>
          </a:p>
          <a:p>
            <a:endParaRPr lang="en-GB" dirty="0"/>
          </a:p>
          <a:p>
            <a:r>
              <a:rPr lang="en-GB" dirty="0"/>
              <a:t>EMPA kidney (lesser extent but also with </a:t>
            </a:r>
            <a:r>
              <a:rPr lang="en-GB" dirty="0" err="1"/>
              <a:t>dapa</a:t>
            </a:r>
            <a:r>
              <a:rPr lang="en-GB" dirty="0"/>
              <a:t>) also included patients with glomerular disease to add confidence in treating these groups </a:t>
            </a:r>
          </a:p>
          <a:p>
            <a:endParaRPr lang="en-GB" dirty="0"/>
          </a:p>
          <a:p>
            <a:r>
              <a:rPr lang="en-GB" dirty="0"/>
              <a:t>UKKA revised guidance on SGLT2i’s </a:t>
            </a:r>
          </a:p>
        </p:txBody>
      </p:sp>
    </p:spTree>
    <p:extLst>
      <p:ext uri="{BB962C8B-B14F-4D97-AF65-F5344CB8AC3E}">
        <p14:creationId xmlns:p14="http://schemas.microsoft.com/office/powerpoint/2010/main" val="494624404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1255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Visby Round CF</vt:lpstr>
      <vt:lpstr>Visby Round CF DemiBold</vt:lpstr>
      <vt:lpstr>Calibri</vt:lpstr>
      <vt:lpstr>Visby CF Bold</vt:lpstr>
      <vt:lpstr>Arial</vt:lpstr>
      <vt:lpstr>Avenir Next LT Pro Light</vt:lpstr>
      <vt:lpstr>UKKA Theme (white)</vt:lpstr>
      <vt:lpstr>UKKA Theme (midnight)</vt:lpstr>
      <vt:lpstr> </vt:lpstr>
      <vt:lpstr>UKKW themes: RSTP</vt:lpstr>
      <vt:lpstr>UKKW themes: Hypertension</vt:lpstr>
      <vt:lpstr>UKKW themes: Hypertension</vt:lpstr>
      <vt:lpstr>UKKW themes: New treatments in ANCA vasculitis</vt:lpstr>
      <vt:lpstr>UKKW themes: New treatments in ANCA vasculitis</vt:lpstr>
      <vt:lpstr>UKKW themes: Health literacy and CKD</vt:lpstr>
      <vt:lpstr>UKKW themes: EMPA kidney update</vt:lpstr>
      <vt:lpstr>UKKW themes: EMPA kidney update</vt:lpstr>
      <vt:lpstr>PowerPoint Presentation</vt:lpstr>
      <vt:lpstr>Renal Review magazine –KP Manchester</vt:lpstr>
      <vt:lpstr>Supply Problems</vt:lpstr>
      <vt:lpstr>Q&amp;A Themes - Renal</vt:lpstr>
      <vt:lpstr>Q&amp;A Themes - Dialysis</vt:lpstr>
      <vt:lpstr>Q&amp;A Themes - Transplant</vt:lpstr>
      <vt:lpstr>Updates</vt:lpstr>
      <vt:lpstr>Conference Update:</vt:lpstr>
      <vt:lpstr>May Q&amp;A -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Amy Robinson</cp:lastModifiedBy>
  <cp:revision>82</cp:revision>
  <dcterms:created xsi:type="dcterms:W3CDTF">2021-07-07T08:58:23Z</dcterms:created>
  <dcterms:modified xsi:type="dcterms:W3CDTF">2023-06-22T07:31:40Z</dcterms:modified>
</cp:coreProperties>
</file>