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19"/>
  </p:notesMasterIdLst>
  <p:sldIdLst>
    <p:sldId id="256" r:id="rId3"/>
    <p:sldId id="286" r:id="rId4"/>
    <p:sldId id="647" r:id="rId5"/>
    <p:sldId id="270" r:id="rId6"/>
    <p:sldId id="271" r:id="rId7"/>
    <p:sldId id="651" r:id="rId8"/>
    <p:sldId id="272" r:id="rId9"/>
    <p:sldId id="268" r:id="rId10"/>
    <p:sldId id="648" r:id="rId11"/>
    <p:sldId id="649" r:id="rId12"/>
    <p:sldId id="650" r:id="rId13"/>
    <p:sldId id="652" r:id="rId14"/>
    <p:sldId id="656" r:id="rId15"/>
    <p:sldId id="657" r:id="rId16"/>
    <p:sldId id="279" r:id="rId17"/>
    <p:sldId id="25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isby CF Bold" panose="020B0604020202020204" charset="0"/>
      <p:bold r:id="rId24"/>
      <p:italic r:id="rId25"/>
      <p:boldItalic r:id="rId26"/>
    </p:embeddedFont>
    <p:embeddedFont>
      <p:font typeface="Visby Round CF" panose="020F0000000000000000" charset="0"/>
      <p:regular r:id="rId27"/>
      <p:bold r:id="rId28"/>
      <p:italic r:id="rId29"/>
      <p:boldItalic r:id="rId30"/>
    </p:embeddedFont>
    <p:embeddedFont>
      <p:font typeface="Visby Round CF DemiBold" panose="020F0000000000000000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752F"/>
    <a:srgbClr val="FDD21C"/>
    <a:srgbClr val="F4A144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38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fld id="{4C6E4C12-815F-46CE-809C-D72CC2BFBE27}" type="datetime1">
              <a:rPr lang="en-US" smtClean="0"/>
              <a:t>8/9/2023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09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A4AFBB-4DE4-4BDC-8855-E908E7576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10" y="322262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23" y="2787744"/>
            <a:ext cx="7510069" cy="559463"/>
          </a:xfrm>
        </p:spPr>
        <p:txBody>
          <a:bodyPr>
            <a:normAutofit/>
          </a:bodyPr>
          <a:lstStyle/>
          <a:p>
            <a:r>
              <a:rPr lang="en-GB" dirty="0"/>
              <a:t>Welcome to the August Q&amp;A!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August Q&amp;A - Topic: Open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45880-CD61-092A-BA71-96A7D7CD3A68}"/>
              </a:ext>
            </a:extLst>
          </p:cNvPr>
          <p:cNvSpPr txBox="1"/>
          <p:nvPr/>
        </p:nvSpPr>
        <p:spPr>
          <a:xfrm>
            <a:off x="970397" y="3643260"/>
            <a:ext cx="8618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Trusts represented today include: North Bristol, Royal Free, Cornwall, Cork, Northampton, Imperial, Leicester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F4A2-2508-6A1D-AA3D-7B639E09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– Guideline sharing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531326"/>
            <a:ext cx="11161100" cy="4681537"/>
          </a:xfrm>
        </p:spPr>
        <p:txBody>
          <a:bodyPr/>
          <a:lstStyle/>
          <a:p>
            <a:r>
              <a:rPr lang="en-GB" dirty="0"/>
              <a:t>Teams page kindly set up to help with guideline sharing but issues around universal access</a:t>
            </a:r>
          </a:p>
          <a:p>
            <a:pPr lvl="1"/>
            <a:r>
              <a:rPr lang="en-GB" dirty="0"/>
              <a:t>Need to ensure access is managed? (note out of date UKKA membership within </a:t>
            </a:r>
            <a:r>
              <a:rPr lang="en-GB" dirty="0" err="1"/>
              <a:t>whatsapp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Version control issues?</a:t>
            </a:r>
          </a:p>
          <a:p>
            <a:r>
              <a:rPr lang="en-GB" dirty="0" err="1"/>
              <a:t>Whatsapp</a:t>
            </a:r>
            <a:r>
              <a:rPr lang="en-GB" dirty="0"/>
              <a:t> is searchable for previous queries/guidelines</a:t>
            </a:r>
          </a:p>
          <a:p>
            <a:endParaRPr lang="en-GB" dirty="0"/>
          </a:p>
          <a:p>
            <a:r>
              <a:rPr lang="en-GB" dirty="0"/>
              <a:t>Discussion within group:</a:t>
            </a:r>
          </a:p>
          <a:p>
            <a:pPr lvl="1"/>
            <a:r>
              <a:rPr lang="en-GB" dirty="0"/>
              <a:t>Teams platform is problematic as many units can’t access</a:t>
            </a:r>
          </a:p>
          <a:p>
            <a:pPr lvl="1"/>
            <a:r>
              <a:rPr lang="en-GB" dirty="0"/>
              <a:t>May be helpful to list what each unit does/key contacts/guidelines available </a:t>
            </a:r>
          </a:p>
          <a:p>
            <a:pPr marL="360000" lvl="1" indent="0">
              <a:buNone/>
            </a:pPr>
            <a:r>
              <a:rPr lang="en-GB" dirty="0"/>
              <a:t>rather than a database of specific guidelines</a:t>
            </a:r>
          </a:p>
          <a:p>
            <a:pPr lvl="1"/>
            <a:r>
              <a:rPr lang="en-GB" dirty="0"/>
              <a:t>Preference for guidelines to remain within Q&amp;A then original authors can</a:t>
            </a:r>
          </a:p>
          <a:p>
            <a:pPr marL="0" indent="0">
              <a:buNone/>
            </a:pPr>
            <a:r>
              <a:rPr lang="en-GB" dirty="0"/>
              <a:t>      ensure version control/update with any relevant commentary </a:t>
            </a:r>
          </a:p>
          <a:p>
            <a:pPr lvl="1"/>
            <a:r>
              <a:rPr lang="en-GB" dirty="0"/>
              <a:t>Q&amp;A allows signposting to relevant units</a:t>
            </a:r>
          </a:p>
          <a:p>
            <a:r>
              <a:rPr lang="en-GB" dirty="0"/>
              <a:t>Feedback to exec committee for plan</a:t>
            </a:r>
          </a:p>
          <a:p>
            <a:endParaRPr lang="en-GB" dirty="0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5ADBB41C-19F6-09AD-EBAE-E2CA67DBE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94"/>
          <a:stretch/>
        </p:blipFill>
        <p:spPr>
          <a:xfrm>
            <a:off x="9210801" y="2440605"/>
            <a:ext cx="2106237" cy="28629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40F630-2555-88D3-B2EB-421FAE8A259D}"/>
              </a:ext>
            </a:extLst>
          </p:cNvPr>
          <p:cNvSpPr/>
          <p:nvPr/>
        </p:nvSpPr>
        <p:spPr>
          <a:xfrm>
            <a:off x="10166827" y="3971924"/>
            <a:ext cx="1150211" cy="60440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2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ERA have negotiated a deal with UKKA that all UKKA members will become full members of ERA – paid for by UKKA 🙂</a:t>
            </a:r>
          </a:p>
          <a:p>
            <a:pPr lvl="1"/>
            <a:r>
              <a:rPr lang="en-GB" dirty="0"/>
              <a:t>Email will be coming out soon to confirm permission for your details to be shared with ERA</a:t>
            </a:r>
          </a:p>
          <a:p>
            <a:pPr lvl="2"/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04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Q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 from Bristol – any units close to implementing imlifidase?</a:t>
            </a:r>
          </a:p>
          <a:p>
            <a:pPr lvl="1"/>
            <a:r>
              <a:rPr lang="en-GB" dirty="0"/>
              <a:t>No-one online appears close. May be Leeds/Bristol/London Kidney Network will implement soon </a:t>
            </a:r>
            <a:r>
              <a:rPr lang="en-GB" dirty="0" err="1"/>
              <a:t>ish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4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Q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Dapradustat</a:t>
            </a:r>
            <a:r>
              <a:rPr lang="en-GB" dirty="0"/>
              <a:t> withdrawn in UK, lack of evidence/cost effectiveness</a:t>
            </a:r>
          </a:p>
          <a:p>
            <a:pPr lvl="1"/>
            <a:r>
              <a:rPr lang="en-GB" dirty="0"/>
              <a:t>Roxadustat remain only option in UK, cant be initiated in dialysis</a:t>
            </a:r>
          </a:p>
          <a:p>
            <a:pPr lvl="1"/>
            <a:r>
              <a:rPr lang="en-GB" dirty="0"/>
              <a:t>Mixed uptake, Bristol using in @10-12 pts, NB interaction with statins</a:t>
            </a:r>
          </a:p>
        </p:txBody>
      </p:sp>
    </p:spTree>
    <p:extLst>
      <p:ext uri="{BB962C8B-B14F-4D97-AF65-F5344CB8AC3E}">
        <p14:creationId xmlns:p14="http://schemas.microsoft.com/office/powerpoint/2010/main" val="48021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Conference Update: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June Q&amp;A - Topic: UKKW 2023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329DDB-ECB5-6F4E-8690-A5B45D7E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20" y="0"/>
            <a:ext cx="4722155" cy="66660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876AF-00A1-5863-922F-E07B7622C9FA}"/>
              </a:ext>
            </a:extLst>
          </p:cNvPr>
          <p:cNvSpPr txBox="1"/>
          <p:nvPr/>
        </p:nvSpPr>
        <p:spPr>
          <a:xfrm>
            <a:off x="991624" y="1951803"/>
            <a:ext cx="39262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UK RPG Conference 2023</a:t>
            </a:r>
          </a:p>
          <a:p>
            <a:pPr algn="ctr"/>
            <a:r>
              <a:rPr lang="en-GB" sz="3600" b="1" dirty="0"/>
              <a:t>Registration NOW OPEN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568-7235-41E9-6EB0-5C6248B27D5B}"/>
              </a:ext>
            </a:extLst>
          </p:cNvPr>
          <p:cNvSpPr txBox="1"/>
          <p:nvPr/>
        </p:nvSpPr>
        <p:spPr>
          <a:xfrm>
            <a:off x="820405" y="4583155"/>
            <a:ext cx="48559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Abstract submission deadline extended – </a:t>
            </a:r>
            <a:r>
              <a:rPr lang="en-GB" sz="3600" b="1" dirty="0"/>
              <a:t>25</a:t>
            </a:r>
            <a:r>
              <a:rPr lang="en-GB" sz="3600" b="1" baseline="30000" dirty="0"/>
              <a:t>th</a:t>
            </a:r>
            <a:r>
              <a:rPr lang="en-GB" sz="3600" b="1" dirty="0"/>
              <a:t> Aug</a:t>
            </a:r>
          </a:p>
        </p:txBody>
      </p:sp>
    </p:spTree>
    <p:extLst>
      <p:ext uri="{BB962C8B-B14F-4D97-AF65-F5344CB8AC3E}">
        <p14:creationId xmlns:p14="http://schemas.microsoft.com/office/powerpoint/2010/main" val="20699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B3B8-EA43-5C7D-BDE7-6613E258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0" y="342708"/>
            <a:ext cx="9540000" cy="1260475"/>
          </a:xfrm>
        </p:spPr>
        <p:txBody>
          <a:bodyPr/>
          <a:lstStyle/>
          <a:p>
            <a:r>
              <a:rPr lang="en-GB" dirty="0"/>
              <a:t>August Q&amp;A -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1C44-5B11-E89E-67A8-43C27AC7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8FAE-58B7-DA9A-94D6-B095298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804B-DCBD-5803-C651-F7575693BD89}"/>
              </a:ext>
            </a:extLst>
          </p:cNvPr>
          <p:cNvSpPr txBox="1"/>
          <p:nvPr/>
        </p:nvSpPr>
        <p:spPr>
          <a:xfrm>
            <a:off x="500020" y="1694315"/>
            <a:ext cx="451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8752F"/>
                </a:solidFill>
              </a:rPr>
              <a:t>Thank you for attending!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CCE3-D940-F879-A439-D929C66CE0B2}"/>
              </a:ext>
            </a:extLst>
          </p:cNvPr>
          <p:cNvSpPr txBox="1"/>
          <p:nvPr/>
        </p:nvSpPr>
        <p:spPr>
          <a:xfrm>
            <a:off x="2055801" y="2811927"/>
            <a:ext cx="806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Next Q&amp;A: Tuesday 12</a:t>
            </a:r>
            <a:r>
              <a:rPr lang="en-GB" sz="3600" b="1" baseline="30000" dirty="0">
                <a:solidFill>
                  <a:schemeClr val="accent1"/>
                </a:solidFill>
              </a:rPr>
              <a:t>th</a:t>
            </a:r>
            <a:r>
              <a:rPr lang="en-GB" sz="3600" b="1" dirty="0">
                <a:solidFill>
                  <a:schemeClr val="accent1"/>
                </a:solidFill>
              </a:rPr>
              <a:t> September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A83CE-8B97-6859-3146-6DC673E03BAE}"/>
              </a:ext>
            </a:extLst>
          </p:cNvPr>
          <p:cNvSpPr txBox="1"/>
          <p:nvPr/>
        </p:nvSpPr>
        <p:spPr>
          <a:xfrm>
            <a:off x="2055801" y="3963356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Keep in touch </a:t>
            </a:r>
            <a:r>
              <a:rPr lang="en-GB" dirty="0"/>
              <a:t>throughout the month on </a:t>
            </a:r>
            <a:r>
              <a:rPr lang="en-GB" b="1" dirty="0"/>
              <a:t>WhatsApp Q&amp;A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&gt;100 participants throughout UK and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real time forum for clinical Q’s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consider joining!</a:t>
            </a:r>
          </a:p>
        </p:txBody>
      </p:sp>
    </p:spTree>
    <p:extLst>
      <p:ext uri="{BB962C8B-B14F-4D97-AF65-F5344CB8AC3E}">
        <p14:creationId xmlns:p14="http://schemas.microsoft.com/office/powerpoint/2010/main" val="123631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0B17C-20F2-3C4E-AB9E-709CCAD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Conference Update: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June Q&amp;A - Topic: UKKW 2023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329DDB-ECB5-6F4E-8690-A5B45D7E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20" y="0"/>
            <a:ext cx="4722155" cy="66660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876AF-00A1-5863-922F-E07B7622C9FA}"/>
              </a:ext>
            </a:extLst>
          </p:cNvPr>
          <p:cNvSpPr txBox="1"/>
          <p:nvPr/>
        </p:nvSpPr>
        <p:spPr>
          <a:xfrm>
            <a:off x="991624" y="1951803"/>
            <a:ext cx="39262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UK RPG Conference 2023</a:t>
            </a:r>
          </a:p>
          <a:p>
            <a:pPr algn="ctr"/>
            <a:r>
              <a:rPr lang="en-GB" sz="3600" b="1" dirty="0"/>
              <a:t>Registration NOW OPEN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568-7235-41E9-6EB0-5C6248B27D5B}"/>
              </a:ext>
            </a:extLst>
          </p:cNvPr>
          <p:cNvSpPr txBox="1"/>
          <p:nvPr/>
        </p:nvSpPr>
        <p:spPr>
          <a:xfrm>
            <a:off x="820405" y="4583155"/>
            <a:ext cx="48559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Abstract submission deadline extended – </a:t>
            </a:r>
            <a:r>
              <a:rPr lang="en-GB" sz="3600" b="1" dirty="0"/>
              <a:t>25</a:t>
            </a:r>
            <a:r>
              <a:rPr lang="en-GB" sz="3600" b="1" baseline="30000" dirty="0"/>
              <a:t>th</a:t>
            </a:r>
            <a:r>
              <a:rPr lang="en-GB" sz="3600" b="1" dirty="0"/>
              <a:t> Aug</a:t>
            </a:r>
          </a:p>
        </p:txBody>
      </p:sp>
    </p:spTree>
    <p:extLst>
      <p:ext uri="{BB962C8B-B14F-4D97-AF65-F5344CB8AC3E}">
        <p14:creationId xmlns:p14="http://schemas.microsoft.com/office/powerpoint/2010/main" val="410519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EB72-DA71-3AE3-A12F-F33F5FAF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Problems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690C-FD4F-F6AA-B0E2-7620A43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66C0-733F-A58F-B57F-21FF30EA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DAA8D-BF1B-2FED-A78D-EF0EEDDA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539939"/>
            <a:ext cx="11161100" cy="46815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Adoport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2mg - resolved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8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1161100" cy="4681537"/>
          </a:xfrm>
        </p:spPr>
        <p:txBody>
          <a:bodyPr/>
          <a:lstStyle/>
          <a:p>
            <a:r>
              <a:rPr lang="en-GB" dirty="0"/>
              <a:t>Apixaban in nephrotic syndrome</a:t>
            </a:r>
          </a:p>
          <a:p>
            <a:r>
              <a:rPr lang="en-GB" dirty="0"/>
              <a:t>MPA/sirolimus back onto HCD list</a:t>
            </a:r>
          </a:p>
          <a:p>
            <a:r>
              <a:rPr lang="en-GB" dirty="0"/>
              <a:t>Training plans for rotational pharmacists</a:t>
            </a:r>
          </a:p>
          <a:p>
            <a:r>
              <a:rPr lang="en-GB" dirty="0"/>
              <a:t>Document sharing – see later slide</a:t>
            </a:r>
          </a:p>
          <a:p>
            <a:r>
              <a:rPr lang="en-GB" dirty="0"/>
              <a:t>Remdesivir in Cv19</a:t>
            </a:r>
          </a:p>
          <a:p>
            <a:r>
              <a:rPr lang="en-GB" dirty="0"/>
              <a:t>Cyclophosphamide in FSGS</a:t>
            </a:r>
          </a:p>
          <a:p>
            <a:r>
              <a:rPr lang="en-GB" dirty="0"/>
              <a:t>Ovarian protection with cyclophosphamide</a:t>
            </a:r>
          </a:p>
          <a:p>
            <a:r>
              <a:rPr lang="en-GB" dirty="0" err="1">
                <a:solidFill>
                  <a:srgbClr val="FF0000"/>
                </a:solidFill>
              </a:rPr>
              <a:t>Biktarvy</a:t>
            </a:r>
            <a:r>
              <a:rPr lang="en-GB" dirty="0">
                <a:solidFill>
                  <a:srgbClr val="FF0000"/>
                </a:solidFill>
              </a:rPr>
              <a:t> in CKD?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Cinacalcet down NGT</a:t>
            </a:r>
          </a:p>
          <a:p>
            <a:r>
              <a:rPr lang="en-GB" dirty="0">
                <a:solidFill>
                  <a:srgbClr val="FF0000"/>
                </a:solidFill>
              </a:rPr>
              <a:t>Maintenance rituximab with in patient with shingles?</a:t>
            </a: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Voclosporin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live on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blueteq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Pruritis guideline in CKD</a:t>
            </a: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Eprex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switches?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Albumin in PEX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Contrast allergy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91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Posiflush</a:t>
            </a:r>
            <a:r>
              <a:rPr lang="en-GB" dirty="0">
                <a:solidFill>
                  <a:srgbClr val="FF0000"/>
                </a:solidFill>
              </a:rPr>
              <a:t> for CVCs?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Prucalopride in HD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Guidelines for peritonitis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Methenamine in HD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Hair loss with circuit anticoagulation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Apixaban with RRT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LMWH treatment dose reduction in RRT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Cefazolin in HD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Restless leg treatments</a:t>
            </a:r>
          </a:p>
          <a:p>
            <a:r>
              <a:rPr lang="en-GB" dirty="0">
                <a:solidFill>
                  <a:srgbClr val="FF0000"/>
                </a:solidFill>
              </a:rPr>
              <a:t>Anyone using </a:t>
            </a:r>
            <a:r>
              <a:rPr lang="en-GB" dirty="0" err="1">
                <a:solidFill>
                  <a:srgbClr val="FF0000"/>
                </a:solidFill>
              </a:rPr>
              <a:t>clearguard</a:t>
            </a:r>
            <a:r>
              <a:rPr lang="en-GB" dirty="0">
                <a:solidFill>
                  <a:srgbClr val="FF0000"/>
                </a:solidFill>
              </a:rPr>
              <a:t> line caps?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3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38" y="1430658"/>
            <a:ext cx="11161100" cy="46815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Return of alteplase 2mg supplies – units now seeing resilience in supply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Amikacin in HD</a:t>
            </a: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Ametop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for needling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IVIG administration during HD</a:t>
            </a:r>
          </a:p>
          <a:p>
            <a:r>
              <a:rPr lang="en-GB" dirty="0">
                <a:solidFill>
                  <a:srgbClr val="FF0000"/>
                </a:solidFill>
              </a:rPr>
              <a:t>Sorafenib in HD?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WDA and dialysis units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Vit D replacement/treatment on HD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Mupirocin around exit sites</a:t>
            </a: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Teriparetide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in HD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Thiosulphate/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Etelcalcetide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concurrently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High dose pip/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taz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in HDF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MHRA alert for calcium gluconate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Cipro dosing in HD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IV Ketamine for pain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5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Transplant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Tac with antiretrovirals</a:t>
            </a:r>
          </a:p>
          <a:p>
            <a:r>
              <a:rPr lang="en-GB" dirty="0"/>
              <a:t>?Issues with </a:t>
            </a:r>
            <a:r>
              <a:rPr lang="en-GB" dirty="0" err="1"/>
              <a:t>basiliximab</a:t>
            </a:r>
            <a:r>
              <a:rPr lang="en-GB" dirty="0"/>
              <a:t> &amp; ^ rejection</a:t>
            </a:r>
          </a:p>
          <a:p>
            <a:r>
              <a:rPr lang="en-GB" dirty="0"/>
              <a:t>Tac interactions in de novo Tx</a:t>
            </a:r>
          </a:p>
          <a:p>
            <a:r>
              <a:rPr lang="en-GB" dirty="0"/>
              <a:t>Bisphosphonate use in Tx</a:t>
            </a:r>
          </a:p>
          <a:p>
            <a:r>
              <a:rPr lang="en-GB" dirty="0"/>
              <a:t>Tac dosing alongside ATG</a:t>
            </a:r>
          </a:p>
          <a:p>
            <a:r>
              <a:rPr lang="en-GB" dirty="0">
                <a:solidFill>
                  <a:srgbClr val="FF0000"/>
                </a:solidFill>
              </a:rPr>
              <a:t>Ustekinumab in Tx?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Research options for Kidney Research UK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IVIG in BK nephropathy</a:t>
            </a:r>
          </a:p>
        </p:txBody>
      </p:sp>
    </p:spTree>
    <p:extLst>
      <p:ext uri="{BB962C8B-B14F-4D97-AF65-F5344CB8AC3E}">
        <p14:creationId xmlns:p14="http://schemas.microsoft.com/office/powerpoint/2010/main" val="369978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NICE TA for </a:t>
            </a:r>
            <a:r>
              <a:rPr lang="en-GB" dirty="0" err="1"/>
              <a:t>difelikefalin</a:t>
            </a:r>
            <a:r>
              <a:rPr lang="en-GB" dirty="0"/>
              <a:t> have gone to CRG for clarification of commissioning</a:t>
            </a:r>
          </a:p>
          <a:p>
            <a:pPr lvl="1"/>
            <a:r>
              <a:rPr lang="en-GB" dirty="0"/>
              <a:t>Some queries around funding on </a:t>
            </a:r>
            <a:r>
              <a:rPr lang="en-GB" dirty="0" err="1"/>
              <a:t>whatsapp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Difelikefalin for treating pruritus in people having haemodialysis [ID3890 ]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In development [GID-TA10793]Expected publication date: 26 April 2023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TA out ?next week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be used for moderate-severe pruritis, not specified in NICE order of treatment.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have up to four times weekly in wash-back on dialysis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Need to use itching scale as per clinical trials.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Cambridge experience being used in ~17 pts across 4 units</a:t>
            </a:r>
          </a:p>
          <a:p>
            <a:pPr lvl="1"/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GB" dirty="0" err="1"/>
              <a:t>lueteq</a:t>
            </a:r>
            <a:r>
              <a:rPr lang="en-GB" dirty="0"/>
              <a:t> is coming but currently in block contract so trusts will need to absorb cost until contracts resolved.  </a:t>
            </a:r>
          </a:p>
          <a:p>
            <a:pPr lvl="1"/>
            <a:r>
              <a:rPr lang="en-GB" dirty="0"/>
              <a:t>MDT using WI-NRS quantifies pruritis</a:t>
            </a:r>
          </a:p>
          <a:p>
            <a:pPr lvl="1"/>
            <a:r>
              <a:rPr lang="en-GB" dirty="0"/>
              <a:t>Process includes optimising biochemistry 1</a:t>
            </a:r>
            <a:r>
              <a:rPr lang="en-GB" baseline="30000" dirty="0"/>
              <a:t>st</a:t>
            </a:r>
            <a:r>
              <a:rPr lang="en-GB" dirty="0"/>
              <a:t> (e.g. phosphate) and trialling traditional agents.</a:t>
            </a:r>
          </a:p>
          <a:p>
            <a:pPr lvl="1"/>
            <a:r>
              <a:rPr lang="en-GB" dirty="0"/>
              <a:t>DFK then </a:t>
            </a:r>
            <a:r>
              <a:rPr lang="en-GB" dirty="0" err="1"/>
              <a:t>trailled</a:t>
            </a:r>
            <a:r>
              <a:rPr lang="en-GB" dirty="0"/>
              <a:t> for up to 12/52 before review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Voclosporin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with immunosuppressives for treating lupus nephritis [ID3962]</a:t>
            </a:r>
          </a:p>
          <a:p>
            <a:pPr lvl="1"/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Blueteq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has gone live,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Cambridge have a regional MDT (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inc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pharmacists to approve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avacopan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voclosporin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8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UKKA membership - Please can all members log into the website to check your renewal status</a:t>
            </a:r>
          </a:p>
          <a:p>
            <a:pPr lvl="1"/>
            <a:r>
              <a:rPr lang="en-GB" dirty="0"/>
              <a:t>A number of </a:t>
            </a:r>
            <a:r>
              <a:rPr lang="en-GB" dirty="0" err="1"/>
              <a:t>Whatsapp</a:t>
            </a:r>
            <a:r>
              <a:rPr lang="en-GB" dirty="0"/>
              <a:t> members have lapsed membership and we are working to ensure all active Q&amp;A members have a current membership</a:t>
            </a:r>
          </a:p>
          <a:p>
            <a:pPr lvl="2"/>
            <a:r>
              <a:rPr lang="en-GB" dirty="0"/>
              <a:t>Check your contact emails +/- spam boxes as some of the renewals appear to be going there</a:t>
            </a:r>
          </a:p>
          <a:p>
            <a:pPr lvl="2"/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3E1A-755F-D52F-1BA7-98A4D283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2" y="2889250"/>
            <a:ext cx="8117310" cy="325901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94818F0-60E8-CC36-6C3D-1D0752F61083}"/>
              </a:ext>
            </a:extLst>
          </p:cNvPr>
          <p:cNvSpPr/>
          <p:nvPr/>
        </p:nvSpPr>
        <p:spPr>
          <a:xfrm>
            <a:off x="5606308" y="4882393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DF3B60F-B09C-F7BE-5EE0-3E81CC917990}"/>
              </a:ext>
            </a:extLst>
          </p:cNvPr>
          <p:cNvSpPr/>
          <p:nvPr/>
        </p:nvSpPr>
        <p:spPr>
          <a:xfrm>
            <a:off x="4840694" y="3238150"/>
            <a:ext cx="444268" cy="7313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04443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994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Visby Round CF</vt:lpstr>
      <vt:lpstr>Arial</vt:lpstr>
      <vt:lpstr>Visby CF Bold</vt:lpstr>
      <vt:lpstr>Calibri</vt:lpstr>
      <vt:lpstr>Visby Round CF DemiBold</vt:lpstr>
      <vt:lpstr>UKKA Theme (white)</vt:lpstr>
      <vt:lpstr>UKKA Theme (midnight)</vt:lpstr>
      <vt:lpstr> </vt:lpstr>
      <vt:lpstr>Conference Update:</vt:lpstr>
      <vt:lpstr>Supply Problems</vt:lpstr>
      <vt:lpstr>Q&amp;A Themes - Renal</vt:lpstr>
      <vt:lpstr>Q&amp;A Themes - Dialysis</vt:lpstr>
      <vt:lpstr>Q&amp;A Themes - Dialysis</vt:lpstr>
      <vt:lpstr>Q&amp;A Themes - Transplant</vt:lpstr>
      <vt:lpstr>Updates</vt:lpstr>
      <vt:lpstr>Updates</vt:lpstr>
      <vt:lpstr>Q&amp;A Themes – Guideline sharing</vt:lpstr>
      <vt:lpstr>Updates</vt:lpstr>
      <vt:lpstr>New Q</vt:lpstr>
      <vt:lpstr>New Q</vt:lpstr>
      <vt:lpstr>Conference Update:</vt:lpstr>
      <vt:lpstr>August Q&amp;A - Close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Sara Perkins</cp:lastModifiedBy>
  <cp:revision>91</cp:revision>
  <dcterms:created xsi:type="dcterms:W3CDTF">2021-07-07T08:58:23Z</dcterms:created>
  <dcterms:modified xsi:type="dcterms:W3CDTF">2023-08-09T12:54:32Z</dcterms:modified>
</cp:coreProperties>
</file>