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17"/>
  </p:notesMasterIdLst>
  <p:sldIdLst>
    <p:sldId id="256" r:id="rId3"/>
    <p:sldId id="260" r:id="rId4"/>
    <p:sldId id="266" r:id="rId5"/>
    <p:sldId id="271" r:id="rId6"/>
    <p:sldId id="276" r:id="rId7"/>
    <p:sldId id="277" r:id="rId8"/>
    <p:sldId id="272" r:id="rId9"/>
    <p:sldId id="278" r:id="rId10"/>
    <p:sldId id="279" r:id="rId11"/>
    <p:sldId id="280" r:id="rId12"/>
    <p:sldId id="273" r:id="rId13"/>
    <p:sldId id="274" r:id="rId14"/>
    <p:sldId id="275" r:id="rId15"/>
    <p:sldId id="25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isby CF Bold" panose="00000800000000000000" pitchFamily="50" charset="0"/>
      <p:bold r:id="rId22"/>
      <p:italic r:id="rId23"/>
      <p:boldItalic r:id="rId24"/>
    </p:embeddedFont>
    <p:embeddedFont>
      <p:font typeface="Visby Round CF" panose="020F0000000000000000" pitchFamily="34" charset="0"/>
      <p:regular r:id="rId25"/>
      <p:bold r:id="rId26"/>
      <p:italic r:id="rId27"/>
      <p:boldItalic r:id="rId28"/>
    </p:embeddedFont>
    <p:embeddedFont>
      <p:font typeface="Visby Round CF DemiBold" panose="020F0000000000000000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144"/>
    <a:srgbClr val="FDD21C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2023-02-06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2" y="1025621"/>
            <a:ext cx="2699495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88A207C2-CFE9-4A55-8DDA-82BE4DA92AE2}" type="datetime2">
              <a:rPr lang="en-GB" smtClean="0"/>
              <a:t>Monday, 06 February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  <p:sldLayoutId id="2147483676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dney.org/audit-research/data-portal/aki-laboratory-port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kkidney.org/audit-research/data-portal/aki-icb-data-port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68" y="2735444"/>
            <a:ext cx="11162076" cy="2155507"/>
          </a:xfrm>
        </p:spPr>
        <p:txBody>
          <a:bodyPr>
            <a:normAutofit/>
          </a:bodyPr>
          <a:lstStyle/>
          <a:p>
            <a:r>
              <a:rPr lang="en-GB" dirty="0"/>
              <a:t>Laboratory AKI results: Audit and research outputs and the data portal</a:t>
            </a:r>
          </a:p>
          <a:p>
            <a:endParaRPr lang="en-GB" dirty="0"/>
          </a:p>
          <a:p>
            <a:r>
              <a:rPr lang="en-GB" sz="2400" dirty="0"/>
              <a:t>Shalini Santhakumaran</a:t>
            </a: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618D-76F8-4538-B3A2-EB7DD0D4F9B5}"/>
              </a:ext>
            </a:extLst>
          </p:cNvPr>
          <p:cNvSpPr txBox="1"/>
          <p:nvPr/>
        </p:nvSpPr>
        <p:spPr>
          <a:xfrm>
            <a:off x="514962" y="6278403"/>
            <a:ext cx="9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relation to this presentation, I declare that there are 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686-FF58-4353-85A5-22E6066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6EA-5913-4A38-B808-38054A0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C1693-26BE-4869-9A03-2A4A18AC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CFA7-6837-4148-8D7B-DF13BFB9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18B8A-5B5F-4EF1-B049-5190DBF4BAF9}"/>
              </a:ext>
            </a:extLst>
          </p:cNvPr>
          <p:cNvSpPr txBox="1"/>
          <p:nvPr/>
        </p:nvSpPr>
        <p:spPr>
          <a:xfrm>
            <a:off x="514962" y="132328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Seasonal variation in AKI incidence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982DF-1E05-4869-A75A-80A64C97F2CC}"/>
              </a:ext>
            </a:extLst>
          </p:cNvPr>
          <p:cNvSpPr txBox="1"/>
          <p:nvPr/>
        </p:nvSpPr>
        <p:spPr>
          <a:xfrm>
            <a:off x="7271707" y="1654748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AKI across clinical specialties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4492C-794E-4A0A-BA17-912715BBC135}"/>
              </a:ext>
            </a:extLst>
          </p:cNvPr>
          <p:cNvSpPr txBox="1"/>
          <p:nvPr/>
        </p:nvSpPr>
        <p:spPr>
          <a:xfrm>
            <a:off x="814094" y="410706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Rates of AKI in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492A6-1C8C-441E-8923-27FC510183E2}"/>
              </a:ext>
            </a:extLst>
          </p:cNvPr>
          <p:cNvSpPr txBox="1"/>
          <p:nvPr/>
        </p:nvSpPr>
        <p:spPr>
          <a:xfrm>
            <a:off x="7317278" y="4475264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 of N17 coding in 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36562-6B45-4B99-A788-5F8F76D81EFC}"/>
              </a:ext>
            </a:extLst>
          </p:cNvPr>
          <p:cNvSpPr txBox="1"/>
          <p:nvPr/>
        </p:nvSpPr>
        <p:spPr>
          <a:xfrm>
            <a:off x="4286101" y="2346824"/>
            <a:ext cx="3284738" cy="19475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Research using AKI data</a:t>
            </a:r>
          </a:p>
        </p:txBody>
      </p:sp>
    </p:spTree>
    <p:extLst>
      <p:ext uri="{BB962C8B-B14F-4D97-AF65-F5344CB8AC3E}">
        <p14:creationId xmlns:p14="http://schemas.microsoft.com/office/powerpoint/2010/main" val="260521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CFA7-6837-4148-8D7B-DF13BFB9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18B8A-5B5F-4EF1-B049-5190DBF4BAF9}"/>
              </a:ext>
            </a:extLst>
          </p:cNvPr>
          <p:cNvSpPr txBox="1"/>
          <p:nvPr/>
        </p:nvSpPr>
        <p:spPr>
          <a:xfrm>
            <a:off x="514962" y="132328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Seasonal variation in AKI incidence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982DF-1E05-4869-A75A-80A64C97F2CC}"/>
              </a:ext>
            </a:extLst>
          </p:cNvPr>
          <p:cNvSpPr txBox="1"/>
          <p:nvPr/>
        </p:nvSpPr>
        <p:spPr>
          <a:xfrm>
            <a:off x="7271707" y="1654748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AKI across clinical specialties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4492C-794E-4A0A-BA17-912715BBC135}"/>
              </a:ext>
            </a:extLst>
          </p:cNvPr>
          <p:cNvSpPr txBox="1"/>
          <p:nvPr/>
        </p:nvSpPr>
        <p:spPr>
          <a:xfrm>
            <a:off x="814094" y="410706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Rates of AKI in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492A6-1C8C-441E-8923-27FC510183E2}"/>
              </a:ext>
            </a:extLst>
          </p:cNvPr>
          <p:cNvSpPr txBox="1"/>
          <p:nvPr/>
        </p:nvSpPr>
        <p:spPr>
          <a:xfrm>
            <a:off x="7317278" y="4475264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 of N17 coding in 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26BDD-F974-4D02-8E37-4C550DB7D3DC}"/>
              </a:ext>
            </a:extLst>
          </p:cNvPr>
          <p:cNvSpPr txBox="1"/>
          <p:nvPr/>
        </p:nvSpPr>
        <p:spPr>
          <a:xfrm>
            <a:off x="8685915" y="3033633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 of the AKI algorithm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ABD6E-904E-43C8-B8F8-D68C04807A27}"/>
              </a:ext>
            </a:extLst>
          </p:cNvPr>
          <p:cNvSpPr txBox="1"/>
          <p:nvPr/>
        </p:nvSpPr>
        <p:spPr>
          <a:xfrm>
            <a:off x="4386109" y="514252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Variation  in AKI with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34A85-2AED-4643-9022-4DF87E0A9376}"/>
              </a:ext>
            </a:extLst>
          </p:cNvPr>
          <p:cNvSpPr txBox="1"/>
          <p:nvPr/>
        </p:nvSpPr>
        <p:spPr>
          <a:xfrm>
            <a:off x="160163" y="2857122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RECOVERY trial for COVID-19 therapies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BD762-416F-471E-8A7B-5372F89DADCA}"/>
              </a:ext>
            </a:extLst>
          </p:cNvPr>
          <p:cNvSpPr txBox="1"/>
          <p:nvPr/>
        </p:nvSpPr>
        <p:spPr>
          <a:xfrm>
            <a:off x="3413455" y="5135108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GIRFT-led AKI </a:t>
            </a:r>
            <a:r>
              <a:rPr lang="en-GB" dirty="0" err="1"/>
              <a:t>reserach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36562-6B45-4B99-A788-5F8F76D81EFC}"/>
              </a:ext>
            </a:extLst>
          </p:cNvPr>
          <p:cNvSpPr txBox="1"/>
          <p:nvPr/>
        </p:nvSpPr>
        <p:spPr>
          <a:xfrm>
            <a:off x="4286101" y="2346824"/>
            <a:ext cx="3284738" cy="19475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Research using AKI data</a:t>
            </a:r>
          </a:p>
        </p:txBody>
      </p:sp>
    </p:spTree>
    <p:extLst>
      <p:ext uri="{BB962C8B-B14F-4D97-AF65-F5344CB8AC3E}">
        <p14:creationId xmlns:p14="http://schemas.microsoft.com/office/powerpoint/2010/main" val="379160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CFA7-6837-4148-8D7B-DF13BFB9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18B8A-5B5F-4EF1-B049-5190DBF4BAF9}"/>
              </a:ext>
            </a:extLst>
          </p:cNvPr>
          <p:cNvSpPr txBox="1"/>
          <p:nvPr/>
        </p:nvSpPr>
        <p:spPr>
          <a:xfrm>
            <a:off x="514962" y="132328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Seasonal variation in AKI incidence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982DF-1E05-4869-A75A-80A64C97F2CC}"/>
              </a:ext>
            </a:extLst>
          </p:cNvPr>
          <p:cNvSpPr txBox="1"/>
          <p:nvPr/>
        </p:nvSpPr>
        <p:spPr>
          <a:xfrm>
            <a:off x="7271707" y="1654748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AKI across clinical specialties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4492C-794E-4A0A-BA17-912715BBC135}"/>
              </a:ext>
            </a:extLst>
          </p:cNvPr>
          <p:cNvSpPr txBox="1"/>
          <p:nvPr/>
        </p:nvSpPr>
        <p:spPr>
          <a:xfrm>
            <a:off x="814094" y="4107066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Rates of AKI in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492A6-1C8C-441E-8923-27FC510183E2}"/>
              </a:ext>
            </a:extLst>
          </p:cNvPr>
          <p:cNvSpPr txBox="1"/>
          <p:nvPr/>
        </p:nvSpPr>
        <p:spPr>
          <a:xfrm>
            <a:off x="7317278" y="4475264"/>
            <a:ext cx="3284738" cy="90886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 of N17 coding in 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26BDD-F974-4D02-8E37-4C550DB7D3DC}"/>
              </a:ext>
            </a:extLst>
          </p:cNvPr>
          <p:cNvSpPr txBox="1"/>
          <p:nvPr/>
        </p:nvSpPr>
        <p:spPr>
          <a:xfrm>
            <a:off x="8685915" y="3033633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 of the AKI algorithm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ABD6E-904E-43C8-B8F8-D68C04807A27}"/>
              </a:ext>
            </a:extLst>
          </p:cNvPr>
          <p:cNvSpPr txBox="1"/>
          <p:nvPr/>
        </p:nvSpPr>
        <p:spPr>
          <a:xfrm>
            <a:off x="4386109" y="514252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Variation  in AKI with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34A85-2AED-4643-9022-4DF87E0A9376}"/>
              </a:ext>
            </a:extLst>
          </p:cNvPr>
          <p:cNvSpPr txBox="1"/>
          <p:nvPr/>
        </p:nvSpPr>
        <p:spPr>
          <a:xfrm>
            <a:off x="160163" y="2857122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RECOVERY trial for COVID-19 therapies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BD762-416F-471E-8A7B-5372F89DADCA}"/>
              </a:ext>
            </a:extLst>
          </p:cNvPr>
          <p:cNvSpPr txBox="1"/>
          <p:nvPr/>
        </p:nvSpPr>
        <p:spPr>
          <a:xfrm>
            <a:off x="3413455" y="5135108"/>
            <a:ext cx="3284738" cy="90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GIRFT-led AKI </a:t>
            </a:r>
            <a:r>
              <a:rPr lang="en-GB" dirty="0" err="1"/>
              <a:t>reserach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36562-6B45-4B99-A788-5F8F76D81EFC}"/>
              </a:ext>
            </a:extLst>
          </p:cNvPr>
          <p:cNvSpPr txBox="1"/>
          <p:nvPr/>
        </p:nvSpPr>
        <p:spPr>
          <a:xfrm>
            <a:off x="4286101" y="2346824"/>
            <a:ext cx="3284738" cy="19475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Research using AKI data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5AA089-0889-402E-9EAD-5EE012238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12190" r="7444" b="4861"/>
          <a:stretch/>
        </p:blipFill>
        <p:spPr>
          <a:xfrm>
            <a:off x="2137038" y="1426817"/>
            <a:ext cx="8334100" cy="44021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8472AD-3864-404D-A2E4-9B3880A0701F}"/>
              </a:ext>
            </a:extLst>
          </p:cNvPr>
          <p:cNvSpPr txBox="1"/>
          <p:nvPr/>
        </p:nvSpPr>
        <p:spPr>
          <a:xfrm>
            <a:off x="3227182" y="4287376"/>
            <a:ext cx="649998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https://ukkidney.org/audit-research/how-access-data</a:t>
            </a:r>
          </a:p>
        </p:txBody>
      </p:sp>
    </p:spTree>
    <p:extLst>
      <p:ext uri="{BB962C8B-B14F-4D97-AF65-F5344CB8AC3E}">
        <p14:creationId xmlns:p14="http://schemas.microsoft.com/office/powerpoint/2010/main" val="8720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D390D-07DA-46BB-815B-97D4507E0797}"/>
              </a:ext>
            </a:extLst>
          </p:cNvPr>
          <p:cNvSpPr txBox="1"/>
          <p:nvPr/>
        </p:nvSpPr>
        <p:spPr>
          <a:xfrm>
            <a:off x="4904763" y="2967335"/>
            <a:ext cx="350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 you for listening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AKI episodes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662A7-A53D-43EA-BAF1-44240E8376E1}"/>
              </a:ext>
            </a:extLst>
          </p:cNvPr>
          <p:cNvSpPr txBox="1"/>
          <p:nvPr/>
        </p:nvSpPr>
        <p:spPr>
          <a:xfrm>
            <a:off x="806679" y="1561123"/>
            <a:ext cx="954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UKRR collates the AKI alerts (</a:t>
            </a:r>
            <a:r>
              <a:rPr lang="en-GB" b="1" dirty="0"/>
              <a:t>stages 1, 2 and 3 </a:t>
            </a:r>
            <a:r>
              <a:rPr lang="en-GB" dirty="0"/>
              <a:t>in increasing order of severity) into a single </a:t>
            </a:r>
            <a:r>
              <a:rPr lang="en-GB" b="1" dirty="0"/>
              <a:t>Master Patient Index </a:t>
            </a:r>
            <a:r>
              <a:rPr lang="en-GB" dirty="0"/>
              <a:t>(MPI), which records each adult or child in England who has had an AKI alert.</a:t>
            </a:r>
          </a:p>
          <a:p>
            <a:endParaRPr lang="en-GB" dirty="0"/>
          </a:p>
          <a:p>
            <a:r>
              <a:rPr lang="en-GB" dirty="0"/>
              <a:t>As a patient can have multiple creatinine tests, and each one can trigger an alert, we consider instead </a:t>
            </a:r>
            <a:r>
              <a:rPr lang="en-GB" b="1" dirty="0"/>
              <a:t>AKI episodes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6F45D-3A44-4634-9E5A-C9660456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07" y="3247796"/>
            <a:ext cx="5866614" cy="2839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01089-6CEB-4C3F-AC26-CBCF68176F3B}"/>
              </a:ext>
            </a:extLst>
          </p:cNvPr>
          <p:cNvSpPr txBox="1"/>
          <p:nvPr/>
        </p:nvSpPr>
        <p:spPr>
          <a:xfrm>
            <a:off x="806679" y="3695307"/>
            <a:ext cx="3331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Alerts </a:t>
            </a:r>
            <a:r>
              <a:rPr lang="en-GB" b="1" dirty="0"/>
              <a:t>within 30 days </a:t>
            </a:r>
            <a:r>
              <a:rPr lang="en-GB" dirty="0"/>
              <a:t>of the last alert are combined in the same episode.</a:t>
            </a:r>
          </a:p>
          <a:p>
            <a:endParaRPr lang="en-GB" dirty="0"/>
          </a:p>
          <a:p>
            <a:r>
              <a:rPr lang="en-GB" dirty="0"/>
              <a:t>Episodes can last a </a:t>
            </a:r>
            <a:r>
              <a:rPr lang="en-GB" b="1" dirty="0"/>
              <a:t>maximum of 90 days </a:t>
            </a:r>
            <a:r>
              <a:rPr lang="en-GB" dirty="0"/>
              <a:t>– beyond this is considered chronic kidney failure as defined by KDIGO.</a:t>
            </a:r>
          </a:p>
        </p:txBody>
      </p:sp>
    </p:spTree>
    <p:extLst>
      <p:ext uri="{BB962C8B-B14F-4D97-AF65-F5344CB8AC3E}">
        <p14:creationId xmlns:p14="http://schemas.microsoft.com/office/powerpoint/2010/main" val="378886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AKI national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8B7F4-6FEF-454A-B07B-00D33E45C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2509363"/>
            <a:ext cx="3274623" cy="2983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4CD99-13C0-4795-AB5D-1CCC0E488E88}"/>
              </a:ext>
            </a:extLst>
          </p:cNvPr>
          <p:cNvSpPr txBox="1"/>
          <p:nvPr/>
        </p:nvSpPr>
        <p:spPr>
          <a:xfrm>
            <a:off x="4209339" y="2038436"/>
            <a:ext cx="73772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/>
              <a:t>Key findings :</a:t>
            </a:r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Unadjusted rate of AKI in 2018 was </a:t>
            </a:r>
            <a:r>
              <a:rPr lang="en-GB" b="1" dirty="0"/>
              <a:t>12,300 per million population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/>
              <a:t>71%</a:t>
            </a:r>
            <a:r>
              <a:rPr lang="en-GB" dirty="0"/>
              <a:t> of people with an AKI episode had a hospital stay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Median length of stay was </a:t>
            </a:r>
            <a:r>
              <a:rPr lang="en-GB" b="1" dirty="0"/>
              <a:t>12 days </a:t>
            </a:r>
            <a:r>
              <a:rPr lang="en-GB" dirty="0"/>
              <a:t>in hospital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/>
              <a:t>18%</a:t>
            </a:r>
            <a:r>
              <a:rPr lang="en-GB" dirty="0"/>
              <a:t> of people with an AKI episode died within 30 days of the first alert. This increased with peak AKI stage – 13% for stage 1, 29% for stage 2 and 33% for stage 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Mortality was higher in those from lower socio-economic background and in winter.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3B616-9B36-4EC5-AED6-1F7730377339}"/>
              </a:ext>
            </a:extLst>
          </p:cNvPr>
          <p:cNvSpPr txBox="1"/>
          <p:nvPr/>
        </p:nvSpPr>
        <p:spPr>
          <a:xfrm>
            <a:off x="337408" y="1392105"/>
            <a:ext cx="10639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/>
              <a:t>In July 2020 the UKRR published a summary report of AKI alerts in 2018, linked to HES.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AKI data portal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B7499-7BC0-408C-B29A-978A92DA11E1}"/>
              </a:ext>
            </a:extLst>
          </p:cNvPr>
          <p:cNvSpPr txBox="1"/>
          <p:nvPr/>
        </p:nvSpPr>
        <p:spPr>
          <a:xfrm>
            <a:off x="340099" y="1428469"/>
            <a:ext cx="102953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UKRR has always produced quarterly information on the AKI data by laboratory and commissioning body (previously Clinical Commissioning Group, now Integrated Care Board)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 December 2021 we introduced the AKI data portal to report this information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3DFF4-ACC9-44BE-8BA5-89476B87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47" y="3157179"/>
            <a:ext cx="6096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8F2FC9-9012-4B3E-B4FB-C9A198033A62}"/>
              </a:ext>
            </a:extLst>
          </p:cNvPr>
          <p:cNvSpPr txBox="1"/>
          <p:nvPr/>
        </p:nvSpPr>
        <p:spPr>
          <a:xfrm>
            <a:off x="340099" y="3157179"/>
            <a:ext cx="52815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Laboratory data portal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dirty="0"/>
              <a:t>In Q3 2022: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Over 150,000 AKI episodes (98% in adults)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78% stage 1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13% stage 2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9% stage 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80% of laboratories submitted data for all 3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6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686-FF58-4353-85A5-22E6066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6EA-5913-4A38-B808-38054A0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CD461-C53D-483C-8215-7B72D235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6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686-FF58-4353-85A5-22E6066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6EA-5913-4A38-B808-38054A0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0D07B-A72C-4C41-87FD-D729139E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AKI data portal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B7499-7BC0-408C-B29A-978A92DA11E1}"/>
              </a:ext>
            </a:extLst>
          </p:cNvPr>
          <p:cNvSpPr txBox="1"/>
          <p:nvPr/>
        </p:nvSpPr>
        <p:spPr>
          <a:xfrm>
            <a:off x="340099" y="1428469"/>
            <a:ext cx="102953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UKRR has always produced quarterly information on the AKI data by laboratory and commissioning body (previously Clinical Commissioning group, now Integrated Care Board)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 December 2021 we introduced the AKI data portal to report this information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F2FC9-9012-4B3E-B4FB-C9A198033A62}"/>
              </a:ext>
            </a:extLst>
          </p:cNvPr>
          <p:cNvSpPr txBox="1"/>
          <p:nvPr/>
        </p:nvSpPr>
        <p:spPr>
          <a:xfrm>
            <a:off x="340099" y="3157179"/>
            <a:ext cx="52815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ICB data portal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In Q3 2022: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Unadjusted rate of AKI in Q3 2022 was 3,297 per million population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Range from 2,227 to 4,139 across ICBs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3 in 4 ICBs had at least 70% population coverage based on the contributing laboratories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3F6D8-776C-49D8-9D62-C1787521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06" y="3274832"/>
            <a:ext cx="6143348" cy="34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686-FF58-4353-85A5-22E6066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6EA-5913-4A38-B808-38054A0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32FEF-0011-4EC2-A88E-36ACFB40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686-FF58-4353-85A5-22E6066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6EA-5913-4A38-B808-38054A0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DC942-0698-49EF-9D3A-935E24BB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2002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549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Visby Round CF DemiBold</vt:lpstr>
      <vt:lpstr>Visby Round CF</vt:lpstr>
      <vt:lpstr>Calibri</vt:lpstr>
      <vt:lpstr>Arial</vt:lpstr>
      <vt:lpstr>Visby CF Bold</vt:lpstr>
      <vt:lpstr>UKKA Theme (white)</vt:lpstr>
      <vt:lpstr>UKKA Theme (midnight)</vt:lpstr>
      <vt:lpstr> </vt:lpstr>
      <vt:lpstr>Defining AKI episodes</vt:lpstr>
      <vt:lpstr>AKI national report</vt:lpstr>
      <vt:lpstr>AKI data portal</vt:lpstr>
      <vt:lpstr>PowerPoint Presentation</vt:lpstr>
      <vt:lpstr>PowerPoint Presentation</vt:lpstr>
      <vt:lpstr>AKI data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Shalini Santhakumaran</cp:lastModifiedBy>
  <cp:revision>73</cp:revision>
  <dcterms:created xsi:type="dcterms:W3CDTF">2021-07-07T08:58:23Z</dcterms:created>
  <dcterms:modified xsi:type="dcterms:W3CDTF">2023-02-06T09:06:11Z</dcterms:modified>
</cp:coreProperties>
</file>