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6" charset="0"/>
        <a:ea typeface="+mn-ea"/>
        <a:cs typeface="+mn-cs"/>
      </a:defRPr>
    </a:lvl1pPr>
    <a:lvl2pPr marL="457200" algn="l" rtl="0" fontAlgn="base">
      <a:spcBef>
        <a:spcPct val="0"/>
      </a:spcBef>
      <a:spcAft>
        <a:spcPct val="0"/>
      </a:spcAft>
      <a:defRPr kern="1200">
        <a:solidFill>
          <a:schemeClr val="tx1"/>
        </a:solidFill>
        <a:latin typeface="Arial" pitchFamily="-106" charset="0"/>
        <a:ea typeface="+mn-ea"/>
        <a:cs typeface="+mn-cs"/>
      </a:defRPr>
    </a:lvl2pPr>
    <a:lvl3pPr marL="914400" algn="l" rtl="0" fontAlgn="base">
      <a:spcBef>
        <a:spcPct val="0"/>
      </a:spcBef>
      <a:spcAft>
        <a:spcPct val="0"/>
      </a:spcAft>
      <a:defRPr kern="1200">
        <a:solidFill>
          <a:schemeClr val="tx1"/>
        </a:solidFill>
        <a:latin typeface="Arial" pitchFamily="-106" charset="0"/>
        <a:ea typeface="+mn-ea"/>
        <a:cs typeface="+mn-cs"/>
      </a:defRPr>
    </a:lvl3pPr>
    <a:lvl4pPr marL="1371600" algn="l" rtl="0" fontAlgn="base">
      <a:spcBef>
        <a:spcPct val="0"/>
      </a:spcBef>
      <a:spcAft>
        <a:spcPct val="0"/>
      </a:spcAft>
      <a:defRPr kern="1200">
        <a:solidFill>
          <a:schemeClr val="tx1"/>
        </a:solidFill>
        <a:latin typeface="Arial" pitchFamily="-106" charset="0"/>
        <a:ea typeface="+mn-ea"/>
        <a:cs typeface="+mn-cs"/>
      </a:defRPr>
    </a:lvl4pPr>
    <a:lvl5pPr marL="1828800" algn="l" rtl="0" fontAlgn="base">
      <a:spcBef>
        <a:spcPct val="0"/>
      </a:spcBef>
      <a:spcAft>
        <a:spcPct val="0"/>
      </a:spcAft>
      <a:defRPr kern="1200">
        <a:solidFill>
          <a:schemeClr val="tx1"/>
        </a:solidFill>
        <a:latin typeface="Arial" pitchFamily="-106" charset="0"/>
        <a:ea typeface="+mn-ea"/>
        <a:cs typeface="+mn-cs"/>
      </a:defRPr>
    </a:lvl5pPr>
    <a:lvl6pPr marL="2286000" algn="l" defTabSz="457200" rtl="0" eaLnBrk="1" latinLnBrk="0" hangingPunct="1">
      <a:defRPr kern="1200">
        <a:solidFill>
          <a:schemeClr val="tx1"/>
        </a:solidFill>
        <a:latin typeface="Arial" pitchFamily="-106" charset="0"/>
        <a:ea typeface="+mn-ea"/>
        <a:cs typeface="+mn-cs"/>
      </a:defRPr>
    </a:lvl6pPr>
    <a:lvl7pPr marL="2743200" algn="l" defTabSz="457200" rtl="0" eaLnBrk="1" latinLnBrk="0" hangingPunct="1">
      <a:defRPr kern="1200">
        <a:solidFill>
          <a:schemeClr val="tx1"/>
        </a:solidFill>
        <a:latin typeface="Arial" pitchFamily="-106" charset="0"/>
        <a:ea typeface="+mn-ea"/>
        <a:cs typeface="+mn-cs"/>
      </a:defRPr>
    </a:lvl7pPr>
    <a:lvl8pPr marL="3200400" algn="l" defTabSz="457200" rtl="0" eaLnBrk="1" latinLnBrk="0" hangingPunct="1">
      <a:defRPr kern="1200">
        <a:solidFill>
          <a:schemeClr val="tx1"/>
        </a:solidFill>
        <a:latin typeface="Arial" pitchFamily="-106" charset="0"/>
        <a:ea typeface="+mn-ea"/>
        <a:cs typeface="+mn-cs"/>
      </a:defRPr>
    </a:lvl8pPr>
    <a:lvl9pPr marL="3657600" algn="l" defTabSz="457200" rtl="0" eaLnBrk="1" latinLnBrk="0" hangingPunct="1">
      <a:defRPr kern="1200">
        <a:solidFill>
          <a:schemeClr val="tx1"/>
        </a:solidFill>
        <a:latin typeface="Arial"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2696" y="-1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2F5FA8A-D598-9D48-A408-67E573BB802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BB24-92AB-A246-9412-8E53AFA88D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A8B30-2C62-F945-80B8-14848EA4B4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1118D-FD91-4045-A5F4-0C9E949FEB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FBD76E-C3BC-754A-995F-7ACBC60553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9C9123-7447-894B-BABC-3D8D4B2B2B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2B5F40-2CE3-9445-A203-394F2627AE3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4B6D6F-2234-3249-9423-747AE5E040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8D5BA9-363D-374B-BD51-794B5784D0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6FC9CE-4ADB-F748-A370-EE63BF306A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8728E-538E-AF4E-95C0-5AD7D55F097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F2AF73-2C8C-384C-A8D3-6C750DC94A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96F7E64-B70E-EE40-A944-F0FE5F8875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433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7" name="Group 6"/>
          <p:cNvGrpSpPr/>
          <p:nvPr/>
        </p:nvGrpSpPr>
        <p:grpSpPr>
          <a:xfrm>
            <a:off x="2476500" y="762000"/>
            <a:ext cx="4191000" cy="5295900"/>
            <a:chOff x="2476500" y="876300"/>
            <a:chExt cx="4191000" cy="5295900"/>
          </a:xfrm>
        </p:grpSpPr>
        <p:sp>
          <p:nvSpPr>
            <p:cNvPr id="14342" name="Rectangle 3"/>
            <p:cNvSpPr>
              <a:spLocks noChangeArrowheads="1"/>
            </p:cNvSpPr>
            <p:nvPr/>
          </p:nvSpPr>
          <p:spPr bwMode="auto">
            <a:xfrm>
              <a:off x="2476500" y="876300"/>
              <a:ext cx="4191000" cy="800100"/>
            </a:xfrm>
            <a:prstGeom prst="rect">
              <a:avLst/>
            </a:prstGeom>
            <a:noFill/>
            <a:ln w="9525">
              <a:noFill/>
              <a:miter lim="800000"/>
              <a:headEnd/>
              <a:tailEnd/>
            </a:ln>
          </p:spPr>
          <p:txBody>
            <a:bodyPr anchor="ctr">
              <a:prstTxWarp prst="textNoShape">
                <a:avLst/>
              </a:prstTxWarp>
            </a:bodyPr>
            <a:lstStyle/>
            <a:p>
              <a:pPr algn="ctr"/>
              <a:r>
                <a:rPr lang="en-US" sz="1200" b="1" dirty="0" smtClean="0"/>
                <a:t>Figure 10.1</a:t>
              </a:r>
              <a:r>
                <a:rPr lang="en-US" sz="1200" b="1" dirty="0"/>
                <a:t>.</a:t>
              </a:r>
              <a:r>
                <a:rPr lang="en-US" sz="1200" dirty="0" smtClean="0"/>
                <a:t> STROBE flow diagram of patients included in the 2016 Multisite Dialysis Access Audit</a:t>
              </a:r>
            </a:p>
            <a:p>
              <a:pPr algn="ctr"/>
              <a:r>
                <a:rPr lang="en-US" sz="1100" baseline="30000" dirty="0" smtClean="0"/>
                <a:t>∗</a:t>
              </a:r>
              <a:r>
                <a:rPr lang="en-US" sz="1100" dirty="0" smtClean="0"/>
                <a:t>Cambridge excluded as patient level data for pre-emptive transplants in 2016 were not submitted to </a:t>
              </a:r>
              <a:r>
                <a:rPr lang="en-US" sz="1100" smtClean="0"/>
                <a:t>the </a:t>
              </a:r>
              <a:r>
                <a:rPr lang="en-US" sz="1100" smtClean="0"/>
                <a:t>UKRR </a:t>
              </a:r>
              <a:endParaRPr lang="en-US" sz="1100" b="1" dirty="0">
                <a:ea typeface="Arial" pitchFamily="-106" charset="0"/>
                <a:cs typeface="Arial" pitchFamily="-106" charset="0"/>
              </a:endParaRPr>
            </a:p>
          </p:txBody>
        </p:sp>
        <p:pic>
          <p:nvPicPr>
            <p:cNvPr id="6" name="Picture 5" descr="Slide10-01.tif"/>
            <p:cNvPicPr>
              <a:picLocks noChangeAspect="1"/>
            </p:cNvPicPr>
            <p:nvPr/>
          </p:nvPicPr>
          <p:blipFill>
            <a:blip r:embed="rId3"/>
            <a:stretch>
              <a:fillRect/>
            </a:stretch>
          </p:blipFill>
          <p:spPr>
            <a:xfrm>
              <a:off x="3613237" y="1727200"/>
              <a:ext cx="1917526" cy="4445000"/>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355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905000" y="1447800"/>
            <a:ext cx="5638800" cy="4036487"/>
            <a:chOff x="1905000" y="1678513"/>
            <a:chExt cx="5638800" cy="4036487"/>
          </a:xfrm>
        </p:grpSpPr>
        <p:sp>
          <p:nvSpPr>
            <p:cNvPr id="23557" name="Rectangle 3"/>
            <p:cNvSpPr>
              <a:spLocks noChangeArrowheads="1"/>
            </p:cNvSpPr>
            <p:nvPr/>
          </p:nvSpPr>
          <p:spPr bwMode="auto">
            <a:xfrm>
              <a:off x="1905000" y="1678513"/>
              <a:ext cx="56388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10.5.</a:t>
              </a:r>
              <a:r>
                <a:rPr lang="en-US" sz="1200" dirty="0" smtClean="0"/>
                <a:t> Funnel plot of the percentage of incident HD patients in the 2016 Multisite Dialysis Access Audit who commenced dialysis with an AVF/AVG</a:t>
              </a:r>
            </a:p>
            <a:p>
              <a:pPr algn="ctr"/>
              <a:r>
                <a:rPr lang="en-US" sz="1100" dirty="0" smtClean="0"/>
                <a:t>The Renal Association audit standard (60%) is represented by the thick dotted line. Patients who were first seen by a </a:t>
              </a:r>
              <a:r>
                <a:rPr lang="en-US" sz="1100" dirty="0" err="1" smtClean="0"/>
                <a:t>nephrologist</a:t>
              </a:r>
              <a:r>
                <a:rPr lang="en-US" sz="1100" dirty="0" smtClean="0"/>
                <a:t> &lt;90 days from initiating dialysis were excluded. One centre with &lt;10 patients receiving HD was excluded</a:t>
              </a:r>
            </a:p>
            <a:p>
              <a:pPr algn="ctr"/>
              <a:r>
                <a:rPr lang="en-US" sz="1100" dirty="0" smtClean="0"/>
                <a:t>HD – </a:t>
              </a:r>
              <a:r>
                <a:rPr lang="en-US" sz="1100" dirty="0" err="1" smtClean="0"/>
                <a:t>haemodialysis</a:t>
              </a:r>
              <a:r>
                <a:rPr lang="en-US" sz="1100" dirty="0" smtClean="0"/>
                <a:t>; AVF – </a:t>
              </a:r>
              <a:r>
                <a:rPr lang="en-US" sz="1100" dirty="0" err="1" smtClean="0"/>
                <a:t>arteriovenous</a:t>
              </a:r>
              <a:r>
                <a:rPr lang="en-US" sz="1100" dirty="0" smtClean="0"/>
                <a:t> fistula; AVG – </a:t>
              </a:r>
              <a:r>
                <a:rPr lang="en-US" sz="1100" dirty="0" err="1" smtClean="0"/>
                <a:t>arteriovenous</a:t>
              </a:r>
              <a:r>
                <a:rPr lang="en-US" sz="1100" dirty="0" smtClean="0"/>
                <a:t> graft</a:t>
              </a:r>
              <a:endParaRPr lang="en-US" sz="1100" dirty="0">
                <a:ea typeface="Arial" pitchFamily="-106" charset="0"/>
                <a:cs typeface="Arial" pitchFamily="-106" charset="0"/>
              </a:endParaRPr>
            </a:p>
          </p:txBody>
        </p:sp>
        <p:pic>
          <p:nvPicPr>
            <p:cNvPr id="7" name="Picture 6" descr="Slide10-05.tif"/>
            <p:cNvPicPr>
              <a:picLocks noChangeAspect="1"/>
            </p:cNvPicPr>
            <p:nvPr/>
          </p:nvPicPr>
          <p:blipFill>
            <a:blip r:embed="rId3"/>
            <a:stretch>
              <a:fillRect/>
            </a:stretch>
          </p:blipFill>
          <p:spPr>
            <a:xfrm>
              <a:off x="2349500" y="2883932"/>
              <a:ext cx="4445000" cy="2831068"/>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457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549400" y="1126020"/>
            <a:ext cx="6045200" cy="4605960"/>
            <a:chOff x="1651000" y="793284"/>
            <a:chExt cx="6045200" cy="4605960"/>
          </a:xfrm>
        </p:grpSpPr>
        <p:sp>
          <p:nvSpPr>
            <p:cNvPr id="24582" name="Rectangle 3"/>
            <p:cNvSpPr>
              <a:spLocks noChangeArrowheads="1"/>
            </p:cNvSpPr>
            <p:nvPr/>
          </p:nvSpPr>
          <p:spPr bwMode="auto">
            <a:xfrm>
              <a:off x="2743201" y="793284"/>
              <a:ext cx="4952999" cy="149271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10.6.</a:t>
              </a:r>
              <a:r>
                <a:rPr lang="en-US" sz="1200" dirty="0" smtClean="0"/>
                <a:t> Percentage of incident HD patients by first access used in the 2016 Multisite Dialysis Access Audit stratified categorically by days (&lt;90; 90–179; 180–364; 365+) from first access attempt</a:t>
              </a:r>
            </a:p>
            <a:p>
              <a:pPr algn="ctr"/>
              <a:r>
                <a:rPr lang="en-US" sz="1100" dirty="0" smtClean="0"/>
                <a:t>Number of patients in each category in brackets.</a:t>
              </a:r>
            </a:p>
            <a:p>
              <a:pPr algn="ctr"/>
              <a:r>
                <a:rPr lang="en-US" sz="1100" dirty="0" smtClean="0"/>
                <a:t>Late-presenting patients were excluded from this analysis. Four </a:t>
              </a:r>
              <a:r>
                <a:rPr lang="en-US" sz="1100" dirty="0" err="1" smtClean="0"/>
                <a:t>centres</a:t>
              </a:r>
              <a:r>
                <a:rPr lang="en-US" sz="1100" dirty="0" smtClean="0"/>
                <a:t> were excluded due to &gt;50% missing data for date of first access attempt.</a:t>
              </a:r>
            </a:p>
            <a:p>
              <a:pPr algn="ctr"/>
              <a:r>
                <a:rPr lang="en-US" sz="1100" dirty="0" smtClean="0"/>
                <a:t>HD – </a:t>
              </a:r>
              <a:r>
                <a:rPr lang="en-US" sz="1100" dirty="0" err="1" smtClean="0"/>
                <a:t>haemodialysis</a:t>
              </a:r>
              <a:r>
                <a:rPr lang="en-US" sz="1100" dirty="0" smtClean="0"/>
                <a:t>;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7" name="Picture 6" descr="Slide10-06.tif"/>
            <p:cNvPicPr>
              <a:picLocks noChangeAspect="1"/>
            </p:cNvPicPr>
            <p:nvPr/>
          </p:nvPicPr>
          <p:blipFill>
            <a:blip r:embed="rId3"/>
            <a:stretch>
              <a:fillRect/>
            </a:stretch>
          </p:blipFill>
          <p:spPr>
            <a:xfrm>
              <a:off x="1651000" y="2359152"/>
              <a:ext cx="5842000" cy="3040092"/>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560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739900" y="1357839"/>
            <a:ext cx="5664200" cy="4142322"/>
            <a:chOff x="1752600" y="990600"/>
            <a:chExt cx="5664200" cy="4142322"/>
          </a:xfrm>
        </p:grpSpPr>
        <p:sp>
          <p:nvSpPr>
            <p:cNvPr id="25606" name="Rectangle 3"/>
            <p:cNvSpPr>
              <a:spLocks noChangeArrowheads="1"/>
            </p:cNvSpPr>
            <p:nvPr/>
          </p:nvSpPr>
          <p:spPr bwMode="auto">
            <a:xfrm>
              <a:off x="1752600" y="990600"/>
              <a:ext cx="5664200" cy="1477327"/>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10.7.</a:t>
              </a:r>
              <a:r>
                <a:rPr lang="en-US" sz="1200" dirty="0" smtClean="0"/>
                <a:t> Funnel plot of the percentage of prevalent patients in the 2016 Multisite Dialysis Access Audit receiving PD or HD via AVF/AVG</a:t>
              </a:r>
            </a:p>
            <a:p>
              <a:pPr algn="ctr"/>
              <a:r>
                <a:rPr lang="en-US" sz="1100" dirty="0" smtClean="0"/>
                <a:t>Thick dotted line = 80% Renal Association audit standard. A total of 14 centre-level exclusions were made for this analysis due to non-completion of prevalent dialysis access data and &gt;10% differences between centre reported and UKRR numbers of patients receiving dialysis</a:t>
              </a:r>
            </a:p>
            <a:p>
              <a:pPr algn="ctr"/>
              <a:r>
                <a:rPr lang="en-US" sz="1100" dirty="0" smtClean="0"/>
                <a:t>HD – </a:t>
              </a:r>
              <a:r>
                <a:rPr lang="en-US" sz="1100" dirty="0" err="1" smtClean="0"/>
                <a:t>haemodialysis</a:t>
              </a:r>
              <a:r>
                <a:rPr lang="en-US" sz="1100" dirty="0" smtClean="0"/>
                <a:t>; PD – peritoneal dialysis; AVF – </a:t>
              </a:r>
              <a:r>
                <a:rPr lang="en-US" sz="1100" dirty="0" err="1" smtClean="0"/>
                <a:t>arteriovenous</a:t>
              </a:r>
              <a:r>
                <a:rPr lang="en-US" sz="1100" dirty="0" smtClean="0"/>
                <a:t> fistula; </a:t>
              </a:r>
              <a:br>
                <a:rPr lang="en-US" sz="1100" dirty="0" smtClean="0"/>
              </a:br>
              <a:r>
                <a:rPr lang="en-US" sz="1100" dirty="0" smtClean="0"/>
                <a:t>AVG – </a:t>
              </a:r>
              <a:r>
                <a:rPr lang="en-US" sz="1100" dirty="0" err="1" smtClean="0"/>
                <a:t>arteriovenous</a:t>
              </a:r>
              <a:r>
                <a:rPr lang="en-US" sz="1100" dirty="0" smtClean="0"/>
                <a:t> graft</a:t>
              </a:r>
              <a:endParaRPr lang="en-US" sz="1100" dirty="0">
                <a:ea typeface="Arial" pitchFamily="-106" charset="0"/>
                <a:cs typeface="Arial" pitchFamily="-106" charset="0"/>
              </a:endParaRPr>
            </a:p>
          </p:txBody>
        </p:sp>
        <p:pic>
          <p:nvPicPr>
            <p:cNvPr id="7" name="Picture 6" descr="Slide10-07.tif"/>
            <p:cNvPicPr>
              <a:picLocks noChangeAspect="1"/>
            </p:cNvPicPr>
            <p:nvPr/>
          </p:nvPicPr>
          <p:blipFill>
            <a:blip r:embed="rId3"/>
            <a:stretch>
              <a:fillRect/>
            </a:stretch>
          </p:blipFill>
          <p:spPr>
            <a:xfrm>
              <a:off x="2349500" y="2508504"/>
              <a:ext cx="4445000" cy="262441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662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952500" y="762000"/>
            <a:ext cx="7239000" cy="5441384"/>
            <a:chOff x="952500" y="781616"/>
            <a:chExt cx="7239000" cy="5441384"/>
          </a:xfrm>
        </p:grpSpPr>
        <p:sp>
          <p:nvSpPr>
            <p:cNvPr id="26630" name="Rectangle 3"/>
            <p:cNvSpPr>
              <a:spLocks noChangeArrowheads="1"/>
            </p:cNvSpPr>
            <p:nvPr/>
          </p:nvSpPr>
          <p:spPr bwMode="auto">
            <a:xfrm>
              <a:off x="952500" y="781616"/>
              <a:ext cx="7239000" cy="1123384"/>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10.8.</a:t>
              </a:r>
              <a:r>
                <a:rPr lang="en-US" sz="1200" dirty="0" smtClean="0"/>
                <a:t> Prevalent dialysis access by centre for patients in the 2016 Multisite Dialysis Access Audit</a:t>
              </a:r>
            </a:p>
            <a:p>
              <a:pPr algn="ctr"/>
              <a:r>
                <a:rPr lang="en-US" sz="1100" dirty="0" smtClean="0"/>
                <a:t>Centre size in brackets. </a:t>
              </a:r>
              <a:r>
                <a:rPr lang="en-US" sz="1100" dirty="0" err="1" smtClean="0"/>
                <a:t>Centres</a:t>
              </a:r>
              <a:r>
                <a:rPr lang="en-US" sz="1100" dirty="0" smtClean="0"/>
                <a:t> are sorted by decreasing proportion of patients initiating RRT with a HD catheter. Fourteen centre-level exclusions were made due to non-completion of prevalent dialysis access data and &gt;10% differences between centre-reported and UKRR numbers of patients receiving dialysis</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a:t>
              </a:r>
              <a:br>
                <a:rPr lang="en-US" sz="1100" dirty="0" smtClean="0"/>
              </a:br>
              <a:r>
                <a:rPr lang="en-US" sz="1100" dirty="0" smtClean="0"/>
                <a:t>NTL – non-</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7" name="Picture 6" descr="Slide10-08.tif"/>
            <p:cNvPicPr>
              <a:picLocks noChangeAspect="1"/>
            </p:cNvPicPr>
            <p:nvPr/>
          </p:nvPicPr>
          <p:blipFill>
            <a:blip r:embed="rId3"/>
            <a:stretch>
              <a:fillRect/>
            </a:stretch>
          </p:blipFill>
          <p:spPr>
            <a:xfrm>
              <a:off x="3050097" y="1905000"/>
              <a:ext cx="3043807" cy="4318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765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968500" y="457200"/>
            <a:ext cx="5207000" cy="5638800"/>
            <a:chOff x="1968500" y="304800"/>
            <a:chExt cx="5207000" cy="5638800"/>
          </a:xfrm>
        </p:grpSpPr>
        <p:sp>
          <p:nvSpPr>
            <p:cNvPr id="27653" name="Rectangle 3"/>
            <p:cNvSpPr>
              <a:spLocks noChangeArrowheads="1"/>
            </p:cNvSpPr>
            <p:nvPr/>
          </p:nvSpPr>
          <p:spPr bwMode="auto">
            <a:xfrm>
              <a:off x="1968500" y="304800"/>
              <a:ext cx="5207000" cy="1292661"/>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10.9.</a:t>
              </a:r>
              <a:r>
                <a:rPr lang="en-US" sz="1200" dirty="0" smtClean="0"/>
                <a:t> Modality at one year after commencing PD in 2015, by centre</a:t>
              </a:r>
            </a:p>
            <a:p>
              <a:pPr algn="ctr"/>
              <a:r>
                <a:rPr lang="en-US" sz="1100" dirty="0" smtClean="0"/>
                <a:t>Number of patients receiving PD at each centre in brackets. </a:t>
              </a:r>
              <a:r>
                <a:rPr lang="en-US" sz="1100" dirty="0" err="1" smtClean="0"/>
                <a:t>Centres</a:t>
              </a:r>
              <a:r>
                <a:rPr lang="en-US" sz="1100" dirty="0" smtClean="0"/>
                <a:t> with 100% missing treatment data at one year (12 </a:t>
              </a:r>
              <a:r>
                <a:rPr lang="en-US" sz="1100" dirty="0" err="1" smtClean="0"/>
                <a:t>centres</a:t>
              </a:r>
              <a:r>
                <a:rPr lang="en-US" sz="1100" dirty="0" smtClean="0"/>
                <a:t>) or fewer than five PD patients (one centre) were excluded. </a:t>
              </a:r>
              <a:r>
                <a:rPr lang="en-US" sz="1100" dirty="0" err="1" smtClean="0"/>
                <a:t>Centres</a:t>
              </a:r>
              <a:r>
                <a:rPr lang="en-US" sz="1100" dirty="0" smtClean="0"/>
                <a:t> are sorted by decreasing proportion of patients transplanted or remaining on PD</a:t>
              </a:r>
            </a:p>
            <a:p>
              <a:pPr algn="ctr"/>
              <a:r>
                <a:rPr lang="en-US" sz="1100" dirty="0" smtClean="0"/>
                <a:t>PD – peritoneal dialysis; HD – </a:t>
              </a:r>
              <a:r>
                <a:rPr lang="en-US" sz="1100" dirty="0" err="1" smtClean="0"/>
                <a:t>haemodialysis</a:t>
              </a:r>
              <a:r>
                <a:rPr lang="en-US" sz="1100" dirty="0" smtClean="0"/>
                <a:t>; </a:t>
              </a:r>
              <a:r>
                <a:rPr lang="en-US" sz="1100" dirty="0" err="1" smtClean="0"/>
                <a:t>Tx</a:t>
              </a:r>
              <a:r>
                <a:rPr lang="en-US" sz="1100" dirty="0" smtClean="0"/>
                <a:t> – transplanted; </a:t>
              </a:r>
              <a:br>
                <a:rPr lang="en-US" sz="1100" dirty="0" smtClean="0"/>
              </a:br>
              <a:r>
                <a:rPr lang="en-US" sz="1100" dirty="0" smtClean="0"/>
                <a:t>None – not receiving RRT (e.g. conservative care, recovered)</a:t>
              </a:r>
              <a:endParaRPr lang="en-US" sz="1100" dirty="0">
                <a:ea typeface="Arial" pitchFamily="-106" charset="0"/>
                <a:cs typeface="Arial" pitchFamily="-106" charset="0"/>
              </a:endParaRPr>
            </a:p>
          </p:txBody>
        </p:sp>
        <p:pic>
          <p:nvPicPr>
            <p:cNvPr id="7" name="Picture 6" descr="Slide10-09.tif"/>
            <p:cNvPicPr>
              <a:picLocks noChangeAspect="1"/>
            </p:cNvPicPr>
            <p:nvPr/>
          </p:nvPicPr>
          <p:blipFill>
            <a:blip r:embed="rId3"/>
            <a:stretch>
              <a:fillRect/>
            </a:stretch>
          </p:blipFill>
          <p:spPr>
            <a:xfrm>
              <a:off x="2979593" y="1625600"/>
              <a:ext cx="3184814" cy="431800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867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352664" y="228600"/>
            <a:ext cx="6438672" cy="5943600"/>
            <a:chOff x="1352664" y="228600"/>
            <a:chExt cx="6438672" cy="5943600"/>
          </a:xfrm>
        </p:grpSpPr>
        <p:sp>
          <p:nvSpPr>
            <p:cNvPr id="28678" name="Rectangle 3"/>
            <p:cNvSpPr>
              <a:spLocks noChangeArrowheads="1"/>
            </p:cNvSpPr>
            <p:nvPr/>
          </p:nvSpPr>
          <p:spPr bwMode="auto">
            <a:xfrm>
              <a:off x="1352664" y="228600"/>
              <a:ext cx="6438672"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10.10.</a:t>
              </a:r>
              <a:r>
                <a:rPr lang="en-US" sz="1200" dirty="0" smtClean="0"/>
                <a:t> PD catheter insertion technique (surgical </a:t>
              </a:r>
              <a:r>
                <a:rPr lang="en-US" sz="1200" dirty="0" err="1" smtClean="0"/>
                <a:t>vs</a:t>
              </a:r>
              <a:r>
                <a:rPr lang="en-US" sz="1200" dirty="0" smtClean="0"/>
                <a:t> non-surgical) stratified by centre for patients in the 2016 Multisite Dialysis Access Audit</a:t>
              </a:r>
            </a:p>
            <a:p>
              <a:pPr algn="ctr"/>
              <a:r>
                <a:rPr lang="en-US" sz="1100" dirty="0" smtClean="0"/>
                <a:t>Number of patients receiving PD at each centre in brackets. Four </a:t>
              </a:r>
              <a:r>
                <a:rPr lang="en-US" sz="1100" dirty="0" err="1" smtClean="0"/>
                <a:t>centres</a:t>
              </a:r>
              <a:r>
                <a:rPr lang="en-US" sz="1100" dirty="0" smtClean="0"/>
                <a:t> reporting fewer than five patients on PD were excluded from this analysis. Due to small numbers in the subcategories of surgical insertion techniques, open and laparoscopic insertions are grouped as ‘surgical’; </a:t>
              </a:r>
              <a:r>
                <a:rPr lang="en-US" sz="1100" dirty="0" err="1" smtClean="0"/>
                <a:t>peritoneoscopic</a:t>
              </a:r>
              <a:r>
                <a:rPr lang="en-US" sz="1100" dirty="0" smtClean="0"/>
                <a:t> and </a:t>
              </a:r>
              <a:r>
                <a:rPr lang="en-US" sz="1100" dirty="0" err="1" smtClean="0"/>
                <a:t>percutaneous</a:t>
              </a:r>
              <a:r>
                <a:rPr lang="en-US" sz="1100" dirty="0" smtClean="0"/>
                <a:t> as ‘non-surgical’</a:t>
              </a:r>
            </a:p>
            <a:p>
              <a:pPr algn="ctr"/>
              <a:r>
                <a:rPr lang="en-US" sz="1100" dirty="0" smtClean="0"/>
                <a:t>PD – peritoneal dialysis</a:t>
              </a:r>
              <a:endParaRPr lang="en-US" sz="1100" dirty="0">
                <a:ea typeface="Arial" pitchFamily="-106" charset="0"/>
                <a:cs typeface="Arial" pitchFamily="-106" charset="0"/>
              </a:endParaRPr>
            </a:p>
          </p:txBody>
        </p:sp>
        <p:pic>
          <p:nvPicPr>
            <p:cNvPr id="7" name="Picture 6" descr="Slide10-10.tif"/>
            <p:cNvPicPr>
              <a:picLocks noChangeAspect="1"/>
            </p:cNvPicPr>
            <p:nvPr/>
          </p:nvPicPr>
          <p:blipFill>
            <a:blip r:embed="rId3"/>
            <a:stretch>
              <a:fillRect/>
            </a:stretch>
          </p:blipFill>
          <p:spPr>
            <a:xfrm>
              <a:off x="2977007" y="1600200"/>
              <a:ext cx="3189987" cy="45720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6" name="Group 5"/>
          <p:cNvGrpSpPr/>
          <p:nvPr/>
        </p:nvGrpSpPr>
        <p:grpSpPr>
          <a:xfrm>
            <a:off x="1587500" y="1490517"/>
            <a:ext cx="5969000" cy="3876966"/>
            <a:chOff x="1651000" y="1223427"/>
            <a:chExt cx="5969000" cy="3876966"/>
          </a:xfrm>
        </p:grpSpPr>
        <p:sp>
          <p:nvSpPr>
            <p:cNvPr id="4" name="Rectangle 3"/>
            <p:cNvSpPr>
              <a:spLocks noChangeArrowheads="1"/>
            </p:cNvSpPr>
            <p:nvPr/>
          </p:nvSpPr>
          <p:spPr bwMode="auto">
            <a:xfrm>
              <a:off x="2400528" y="1223427"/>
              <a:ext cx="5219472"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10.11.</a:t>
              </a:r>
              <a:r>
                <a:rPr lang="en-US" sz="1200" dirty="0" smtClean="0"/>
                <a:t> PD catheter insertion technique by referral time (days) for patients in the 2016 Multisite Dialysis Access Audit</a:t>
              </a:r>
            </a:p>
            <a:p>
              <a:pPr algn="ctr"/>
              <a:r>
                <a:rPr lang="en-US" sz="1100" dirty="0" smtClean="0"/>
                <a:t>Number of patients in each category in brackets.</a:t>
              </a:r>
            </a:p>
            <a:p>
              <a:pPr algn="ctr"/>
              <a:r>
                <a:rPr lang="en-US" sz="1100" dirty="0" smtClean="0"/>
                <a:t>Referral time was measured between first nephrology input (inpatient/outpatient) and initiating dialysis</a:t>
              </a:r>
            </a:p>
            <a:p>
              <a:pPr algn="ctr"/>
              <a:r>
                <a:rPr lang="en-US" sz="1100" dirty="0" smtClean="0"/>
                <a:t>PD – peritoneal dialysis</a:t>
              </a:r>
              <a:endParaRPr lang="en-US" sz="1100" dirty="0">
                <a:ea typeface="Arial" pitchFamily="-106" charset="0"/>
                <a:cs typeface="Arial" pitchFamily="-106" charset="0"/>
              </a:endParaRPr>
            </a:p>
          </p:txBody>
        </p:sp>
        <p:pic>
          <p:nvPicPr>
            <p:cNvPr id="5" name="Picture 4" descr="Slide10-11.tif"/>
            <p:cNvPicPr>
              <a:picLocks noChangeAspect="1"/>
            </p:cNvPicPr>
            <p:nvPr/>
          </p:nvPicPr>
          <p:blipFill>
            <a:blip r:embed="rId3"/>
            <a:stretch>
              <a:fillRect/>
            </a:stretch>
          </p:blipFill>
          <p:spPr>
            <a:xfrm>
              <a:off x="1651000" y="2485644"/>
              <a:ext cx="5842000" cy="2614749"/>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6" name="Group 5"/>
          <p:cNvGrpSpPr/>
          <p:nvPr/>
        </p:nvGrpSpPr>
        <p:grpSpPr>
          <a:xfrm>
            <a:off x="1511300" y="1323783"/>
            <a:ext cx="6121400" cy="4210434"/>
            <a:chOff x="1651000" y="1143000"/>
            <a:chExt cx="6121400" cy="4210434"/>
          </a:xfrm>
        </p:grpSpPr>
        <p:sp>
          <p:nvSpPr>
            <p:cNvPr id="4" name="Rectangle 3"/>
            <p:cNvSpPr>
              <a:spLocks noChangeArrowheads="1"/>
            </p:cNvSpPr>
            <p:nvPr/>
          </p:nvSpPr>
          <p:spPr bwMode="auto">
            <a:xfrm>
              <a:off x="2209800" y="1143000"/>
              <a:ext cx="5562600" cy="969496"/>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10.12.</a:t>
              </a:r>
              <a:r>
                <a:rPr lang="en-US" sz="1200" dirty="0" smtClean="0"/>
                <a:t> Percentage of incident PD patients by catheter insertion technique and BMI group for patients in the 2016 Multisite Dialysis Access Audit</a:t>
              </a:r>
            </a:p>
            <a:p>
              <a:pPr algn="ctr"/>
              <a:r>
                <a:rPr lang="en-US" sz="1100" dirty="0" smtClean="0"/>
                <a:t>Number of patients in each category in brackets.</a:t>
              </a:r>
            </a:p>
            <a:p>
              <a:pPr algn="ctr"/>
              <a:r>
                <a:rPr lang="en-US" sz="1100" dirty="0" smtClean="0"/>
                <a:t>17 </a:t>
              </a:r>
              <a:r>
                <a:rPr lang="en-US" sz="1100" dirty="0" err="1" smtClean="0"/>
                <a:t>centres</a:t>
              </a:r>
              <a:r>
                <a:rPr lang="en-US" sz="1100" dirty="0" smtClean="0"/>
                <a:t> were excluded from this analysis due to &gt;50% of missing data for BMI</a:t>
              </a:r>
            </a:p>
            <a:p>
              <a:pPr algn="ctr"/>
              <a:r>
                <a:rPr lang="en-US" sz="1100" dirty="0" smtClean="0"/>
                <a:t>PD – peritoneal dialysis; BMI – body mass index</a:t>
              </a:r>
              <a:endParaRPr lang="en-US" sz="1100" dirty="0">
                <a:ea typeface="Arial" pitchFamily="-106" charset="0"/>
                <a:cs typeface="Arial" pitchFamily="-106" charset="0"/>
              </a:endParaRPr>
            </a:p>
          </p:txBody>
        </p:sp>
        <p:pic>
          <p:nvPicPr>
            <p:cNvPr id="5" name="Picture 4" descr="Slide10-12.tif"/>
            <p:cNvPicPr>
              <a:picLocks noChangeAspect="1"/>
            </p:cNvPicPr>
            <p:nvPr/>
          </p:nvPicPr>
          <p:blipFill>
            <a:blip r:embed="rId3"/>
            <a:stretch>
              <a:fillRect/>
            </a:stretch>
          </p:blipFill>
          <p:spPr>
            <a:xfrm>
              <a:off x="1651000" y="2133600"/>
              <a:ext cx="5842000" cy="3219834"/>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6" name="Group 5"/>
          <p:cNvGrpSpPr/>
          <p:nvPr/>
        </p:nvGrpSpPr>
        <p:grpSpPr>
          <a:xfrm>
            <a:off x="2203450" y="1752930"/>
            <a:ext cx="4737100" cy="3352141"/>
            <a:chOff x="2349500" y="1790581"/>
            <a:chExt cx="4737100" cy="3352141"/>
          </a:xfrm>
        </p:grpSpPr>
        <p:sp>
          <p:nvSpPr>
            <p:cNvPr id="4" name="Rectangle 3"/>
            <p:cNvSpPr>
              <a:spLocks noChangeArrowheads="1"/>
            </p:cNvSpPr>
            <p:nvPr/>
          </p:nvSpPr>
          <p:spPr bwMode="auto">
            <a:xfrm>
              <a:off x="2400528" y="1790581"/>
              <a:ext cx="4686072" cy="800219"/>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10.13.</a:t>
              </a:r>
              <a:r>
                <a:rPr lang="en-US" sz="1200" dirty="0" smtClean="0"/>
                <a:t> Funnel plot of the percentage of PD catheter failures within one year of start date for patients incident to PD in 2015</a:t>
              </a:r>
            </a:p>
            <a:p>
              <a:pPr algn="ctr"/>
              <a:r>
                <a:rPr lang="en-US" sz="1100" dirty="0" smtClean="0"/>
                <a:t>Twelve </a:t>
              </a:r>
              <a:r>
                <a:rPr lang="en-US" sz="1100" dirty="0" err="1" smtClean="0"/>
                <a:t>centres</a:t>
              </a:r>
              <a:r>
                <a:rPr lang="en-US" sz="1100" dirty="0" smtClean="0"/>
                <a:t> did not return data for the one year follow-up</a:t>
              </a:r>
            </a:p>
            <a:p>
              <a:pPr algn="ctr"/>
              <a:r>
                <a:rPr lang="en-US" sz="1100" dirty="0" smtClean="0"/>
                <a:t>PD – peritoneal dialysis</a:t>
              </a:r>
              <a:endParaRPr lang="en-US" sz="1100" dirty="0">
                <a:ea typeface="Arial" pitchFamily="-106" charset="0"/>
                <a:cs typeface="Arial" pitchFamily="-106" charset="0"/>
              </a:endParaRPr>
            </a:p>
          </p:txBody>
        </p:sp>
        <p:pic>
          <p:nvPicPr>
            <p:cNvPr id="5" name="Picture 4" descr="Slide10-13.tif"/>
            <p:cNvPicPr>
              <a:picLocks noChangeAspect="1"/>
            </p:cNvPicPr>
            <p:nvPr/>
          </p:nvPicPr>
          <p:blipFill>
            <a:blip r:embed="rId3"/>
            <a:stretch>
              <a:fillRect/>
            </a:stretch>
          </p:blipFill>
          <p:spPr>
            <a:xfrm>
              <a:off x="2349500" y="2590800"/>
              <a:ext cx="4445000" cy="255192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6" name="Group 5"/>
          <p:cNvGrpSpPr/>
          <p:nvPr/>
        </p:nvGrpSpPr>
        <p:grpSpPr>
          <a:xfrm>
            <a:off x="1587500" y="1073442"/>
            <a:ext cx="5969000" cy="4711116"/>
            <a:chOff x="1651000" y="1072515"/>
            <a:chExt cx="5969000" cy="4711116"/>
          </a:xfrm>
        </p:grpSpPr>
        <p:sp>
          <p:nvSpPr>
            <p:cNvPr id="4" name="Rectangle 3"/>
            <p:cNvSpPr>
              <a:spLocks noChangeArrowheads="1"/>
            </p:cNvSpPr>
            <p:nvPr/>
          </p:nvSpPr>
          <p:spPr bwMode="auto">
            <a:xfrm>
              <a:off x="2705328" y="1072515"/>
              <a:ext cx="4914672" cy="984885"/>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10.14.</a:t>
              </a:r>
              <a:r>
                <a:rPr lang="en-US" sz="1200" dirty="0" smtClean="0"/>
                <a:t> Percentage of patients experiencing failure of first access within three months, by type of first access, for patients in the 2015 and 2016 Multisite Dialysis Access Audits</a:t>
              </a:r>
            </a:p>
            <a:p>
              <a:pPr algn="ctr"/>
              <a:r>
                <a:rPr lang="en-US" sz="1100" dirty="0" smtClean="0"/>
                <a:t>HD – </a:t>
              </a:r>
              <a:r>
                <a:rPr lang="en-US" sz="1100" dirty="0" err="1" smtClean="0"/>
                <a:t>haemodialysis</a:t>
              </a:r>
              <a:r>
                <a:rPr lang="en-US" sz="1100" dirty="0" smtClean="0"/>
                <a: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a:t>
              </a:r>
              <a:endParaRPr lang="en-US" sz="1100" dirty="0">
                <a:ea typeface="Arial" pitchFamily="-106" charset="0"/>
                <a:cs typeface="Arial" pitchFamily="-106" charset="0"/>
              </a:endParaRPr>
            </a:p>
          </p:txBody>
        </p:sp>
        <p:pic>
          <p:nvPicPr>
            <p:cNvPr id="5" name="Picture 4" descr="Slide10-14.tif"/>
            <p:cNvPicPr>
              <a:picLocks noChangeAspect="1"/>
            </p:cNvPicPr>
            <p:nvPr/>
          </p:nvPicPr>
          <p:blipFill>
            <a:blip r:embed="rId3"/>
            <a:stretch>
              <a:fillRect/>
            </a:stretch>
          </p:blipFill>
          <p:spPr>
            <a:xfrm>
              <a:off x="1651000" y="2095500"/>
              <a:ext cx="5842000" cy="368813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536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549400" y="1120326"/>
            <a:ext cx="6045200" cy="4617349"/>
            <a:chOff x="1651000" y="994827"/>
            <a:chExt cx="6045200" cy="4617349"/>
          </a:xfrm>
        </p:grpSpPr>
        <p:sp>
          <p:nvSpPr>
            <p:cNvPr id="15366" name="Rectangle 3"/>
            <p:cNvSpPr>
              <a:spLocks noChangeArrowheads="1"/>
            </p:cNvSpPr>
            <p:nvPr/>
          </p:nvSpPr>
          <p:spPr bwMode="auto">
            <a:xfrm>
              <a:off x="2362200" y="994827"/>
              <a:ext cx="53340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10.2a.</a:t>
              </a:r>
              <a:r>
                <a:rPr lang="en-US" sz="1200" dirty="0" smtClean="0"/>
                <a:t> Incident RRT approach for patients in the 2016 Multisite Dialysis Access Audit, stratified by age</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a:t>
              </a:r>
              <a:br>
                <a:rPr lang="en-US" sz="1100" dirty="0" smtClean="0"/>
              </a:br>
              <a:r>
                <a:rPr lang="en-US" sz="1100" dirty="0" smtClean="0"/>
                <a:t>RRT – renal replacement therapy</a:t>
              </a:r>
              <a:endParaRPr lang="en-US" sz="1100" dirty="0">
                <a:ea typeface="Arial" pitchFamily="-106" charset="0"/>
                <a:cs typeface="Arial" pitchFamily="-106" charset="0"/>
              </a:endParaRPr>
            </a:p>
          </p:txBody>
        </p:sp>
        <p:pic>
          <p:nvPicPr>
            <p:cNvPr id="7" name="Picture 6" descr="Slide10-02a.tif"/>
            <p:cNvPicPr>
              <a:picLocks noChangeAspect="1"/>
            </p:cNvPicPr>
            <p:nvPr/>
          </p:nvPicPr>
          <p:blipFill>
            <a:blip r:embed="rId3"/>
            <a:stretch>
              <a:fillRect/>
            </a:stretch>
          </p:blipFill>
          <p:spPr>
            <a:xfrm>
              <a:off x="1651000" y="2218944"/>
              <a:ext cx="5842000" cy="3393232"/>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6" name="Group 5"/>
          <p:cNvGrpSpPr/>
          <p:nvPr/>
        </p:nvGrpSpPr>
        <p:grpSpPr>
          <a:xfrm>
            <a:off x="1651000" y="1314703"/>
            <a:ext cx="5842000" cy="4228595"/>
            <a:chOff x="1651000" y="1502658"/>
            <a:chExt cx="5842000" cy="4228595"/>
          </a:xfrm>
        </p:grpSpPr>
        <p:sp>
          <p:nvSpPr>
            <p:cNvPr id="4" name="Rectangle 3"/>
            <p:cNvSpPr>
              <a:spLocks noChangeArrowheads="1"/>
            </p:cNvSpPr>
            <p:nvPr/>
          </p:nvSpPr>
          <p:spPr bwMode="auto">
            <a:xfrm>
              <a:off x="2971800" y="1502658"/>
              <a:ext cx="4457472" cy="63094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10.15</a:t>
              </a:r>
              <a:r>
                <a:rPr lang="en-US" sz="1200" b="1" dirty="0"/>
                <a:t>.</a:t>
              </a:r>
              <a:r>
                <a:rPr lang="en-US" sz="1200" dirty="0" smtClean="0"/>
                <a:t> Percentage of PD catheter access failures within one year of starting dialysis, from PD follow-up data, 2016</a:t>
              </a:r>
            </a:p>
            <a:p>
              <a:pPr algn="ctr"/>
              <a:r>
                <a:rPr lang="en-US" sz="1100" dirty="0" smtClean="0"/>
                <a:t>PD – peritoneal dialysis</a:t>
              </a:r>
              <a:endParaRPr lang="en-US" sz="1100" dirty="0">
                <a:ea typeface="Arial" pitchFamily="-106" charset="0"/>
                <a:cs typeface="Arial" pitchFamily="-106" charset="0"/>
              </a:endParaRPr>
            </a:p>
          </p:txBody>
        </p:sp>
        <p:pic>
          <p:nvPicPr>
            <p:cNvPr id="5" name="Picture 4" descr="Slide10-15.tif"/>
            <p:cNvPicPr>
              <a:picLocks noChangeAspect="1"/>
            </p:cNvPicPr>
            <p:nvPr/>
          </p:nvPicPr>
          <p:blipFill>
            <a:blip r:embed="rId3"/>
            <a:stretch>
              <a:fillRect/>
            </a:stretch>
          </p:blipFill>
          <p:spPr>
            <a:xfrm>
              <a:off x="1651000" y="2229612"/>
              <a:ext cx="5842000" cy="350164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638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10" name="Group 9"/>
          <p:cNvGrpSpPr/>
          <p:nvPr/>
        </p:nvGrpSpPr>
        <p:grpSpPr>
          <a:xfrm>
            <a:off x="1651000" y="1130350"/>
            <a:ext cx="5892800" cy="4698950"/>
            <a:chOff x="1651000" y="1168450"/>
            <a:chExt cx="5892800" cy="4698950"/>
          </a:xfrm>
        </p:grpSpPr>
        <p:sp>
          <p:nvSpPr>
            <p:cNvPr id="7" name="Rectangle 3"/>
            <p:cNvSpPr>
              <a:spLocks noChangeArrowheads="1"/>
            </p:cNvSpPr>
            <p:nvPr/>
          </p:nvSpPr>
          <p:spPr bwMode="auto">
            <a:xfrm>
              <a:off x="2362200" y="1168450"/>
              <a:ext cx="5181600"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10.2b.</a:t>
              </a:r>
              <a:r>
                <a:rPr lang="en-US" sz="1200" dirty="0" smtClean="0"/>
                <a:t> Incident RRT approach for patients in the 2016 Multisite Dialysis Access Audit, stratified by BMI</a:t>
              </a:r>
            </a:p>
            <a:p>
              <a:pPr algn="ctr"/>
              <a:r>
                <a:rPr lang="en-US" sz="1100" dirty="0" smtClean="0"/>
                <a:t>Number of patients in each group in brackets.</a:t>
              </a:r>
            </a:p>
            <a:p>
              <a:pPr algn="ctr"/>
              <a:r>
                <a:rPr lang="en-US" sz="1100" dirty="0" smtClean="0"/>
                <a:t>17 </a:t>
              </a:r>
              <a:r>
                <a:rPr lang="en-US" sz="1100" dirty="0" err="1" smtClean="0"/>
                <a:t>centres</a:t>
              </a:r>
              <a:r>
                <a:rPr lang="en-US" sz="1100" dirty="0" smtClean="0"/>
                <a:t> were excluded due to &gt;50% missing BMI data</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BMI – body mass index; </a:t>
              </a:r>
              <a:br>
                <a:rPr lang="en-US" sz="1100" dirty="0" smtClean="0"/>
              </a:br>
              <a:r>
                <a:rPr lang="en-US" sz="1100" dirty="0" smtClean="0"/>
                <a:t>RRT – renal replacement therapy</a:t>
              </a:r>
              <a:endParaRPr lang="en-US" sz="1100" dirty="0">
                <a:ea typeface="Arial" pitchFamily="-106" charset="0"/>
                <a:cs typeface="Arial" pitchFamily="-106" charset="0"/>
              </a:endParaRPr>
            </a:p>
          </p:txBody>
        </p:sp>
        <p:pic>
          <p:nvPicPr>
            <p:cNvPr id="9" name="Picture 8" descr="Slide10-02b.tif"/>
            <p:cNvPicPr>
              <a:picLocks noChangeAspect="1"/>
            </p:cNvPicPr>
            <p:nvPr/>
          </p:nvPicPr>
          <p:blipFill>
            <a:blip r:embed="rId3"/>
            <a:stretch>
              <a:fillRect/>
            </a:stretch>
          </p:blipFill>
          <p:spPr>
            <a:xfrm>
              <a:off x="1651000" y="2474168"/>
              <a:ext cx="5842000" cy="3393232"/>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741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9" name="Group 8"/>
          <p:cNvGrpSpPr/>
          <p:nvPr/>
        </p:nvGrpSpPr>
        <p:grpSpPr>
          <a:xfrm>
            <a:off x="1549400" y="817984"/>
            <a:ext cx="6045200" cy="5222032"/>
            <a:chOff x="1651000" y="762000"/>
            <a:chExt cx="6045200" cy="5222032"/>
          </a:xfrm>
        </p:grpSpPr>
        <p:sp>
          <p:nvSpPr>
            <p:cNvPr id="7" name="Rectangle 3"/>
            <p:cNvSpPr>
              <a:spLocks noChangeArrowheads="1"/>
            </p:cNvSpPr>
            <p:nvPr/>
          </p:nvSpPr>
          <p:spPr bwMode="auto">
            <a:xfrm>
              <a:off x="2362200" y="762000"/>
              <a:ext cx="5334000" cy="1815882"/>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10.2c.</a:t>
              </a:r>
              <a:r>
                <a:rPr lang="en-US" sz="1200" dirty="0" smtClean="0"/>
                <a:t> Incident RRT approach for patients in the 2016 Multisite Dialysis Access Audit, stratified by PRD</a:t>
              </a:r>
            </a:p>
            <a:p>
              <a:pPr algn="ctr"/>
              <a:r>
                <a:rPr lang="en-US" sz="1100" dirty="0" smtClean="0"/>
                <a:t>Number of patients in each group in brackets.</a:t>
              </a:r>
            </a:p>
            <a:p>
              <a:pPr algn="ctr"/>
              <a:r>
                <a:rPr lang="en-US" sz="1100" dirty="0" smtClean="0"/>
                <a:t>PRD groups are sorted by decreasing proportion of patients initiating </a:t>
              </a:r>
              <a:br>
                <a:rPr lang="en-US" sz="1100" dirty="0" smtClean="0"/>
              </a:br>
              <a:r>
                <a:rPr lang="en-US" sz="1100" dirty="0" smtClean="0"/>
                <a:t>RRT with a HD catheter</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a:t>
              </a:r>
              <a:br>
                <a:rPr lang="en-US" sz="1100" dirty="0" smtClean="0"/>
              </a:br>
              <a:r>
                <a:rPr lang="en-US" sz="1100" dirty="0" smtClean="0"/>
                <a:t>RVD – </a:t>
              </a:r>
              <a:r>
                <a:rPr lang="en-US" sz="1100" dirty="0" err="1" smtClean="0"/>
                <a:t>reno</a:t>
              </a:r>
              <a:r>
                <a:rPr lang="en-US" sz="1100" dirty="0" smtClean="0"/>
                <a:t>-vascular disease; DM – diabetes mellitus; </a:t>
              </a:r>
              <a:r>
                <a:rPr lang="en-US" sz="1100" dirty="0" err="1" smtClean="0"/>
                <a:t>Pyelo</a:t>
              </a:r>
              <a:r>
                <a:rPr lang="en-US" sz="1100" dirty="0" smtClean="0"/>
                <a:t> – </a:t>
              </a:r>
              <a:r>
                <a:rPr lang="en-US" sz="1100" dirty="0" err="1" smtClean="0"/>
                <a:t>pyelonephritis</a:t>
              </a:r>
              <a:r>
                <a:rPr lang="en-US" sz="1100" dirty="0" smtClean="0"/>
                <a:t>; </a:t>
              </a:r>
              <a:br>
                <a:rPr lang="en-US" sz="1100" dirty="0" smtClean="0"/>
              </a:br>
              <a:r>
                <a:rPr lang="en-US" sz="1100" dirty="0" smtClean="0"/>
                <a:t>HTN – hypertension; GN – </a:t>
              </a:r>
              <a:r>
                <a:rPr lang="en-US" sz="1100" dirty="0" err="1" smtClean="0"/>
                <a:t>glomerulonephritis</a:t>
              </a:r>
              <a:r>
                <a:rPr lang="en-US" sz="1100" dirty="0" smtClean="0"/>
                <a:t>; PKD – polycystic kidney disease; RRT – renal replacement therapy</a:t>
              </a:r>
              <a:endParaRPr lang="en-US" sz="1100" dirty="0">
                <a:ea typeface="Arial" pitchFamily="-106" charset="0"/>
                <a:cs typeface="Arial" pitchFamily="-106" charset="0"/>
              </a:endParaRPr>
            </a:p>
          </p:txBody>
        </p:sp>
        <p:pic>
          <p:nvPicPr>
            <p:cNvPr id="8" name="Picture 7" descr="Slide10-02c.tif"/>
            <p:cNvPicPr>
              <a:picLocks noChangeAspect="1"/>
            </p:cNvPicPr>
            <p:nvPr/>
          </p:nvPicPr>
          <p:blipFill>
            <a:blip r:embed="rId3"/>
            <a:stretch>
              <a:fillRect/>
            </a:stretch>
          </p:blipFill>
          <p:spPr>
            <a:xfrm>
              <a:off x="1651000" y="2590800"/>
              <a:ext cx="5842000" cy="339323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8435"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9" name="Group 8"/>
          <p:cNvGrpSpPr/>
          <p:nvPr/>
        </p:nvGrpSpPr>
        <p:grpSpPr>
          <a:xfrm>
            <a:off x="1549400" y="1122784"/>
            <a:ext cx="6045200" cy="4612432"/>
            <a:chOff x="1651000" y="762000"/>
            <a:chExt cx="6045200" cy="4612432"/>
          </a:xfrm>
        </p:grpSpPr>
        <p:sp>
          <p:nvSpPr>
            <p:cNvPr id="7" name="Rectangle 3"/>
            <p:cNvSpPr>
              <a:spLocks noChangeArrowheads="1"/>
            </p:cNvSpPr>
            <p:nvPr/>
          </p:nvSpPr>
          <p:spPr bwMode="auto">
            <a:xfrm>
              <a:off x="2362200" y="762000"/>
              <a:ext cx="5334000" cy="1138773"/>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10.2d.</a:t>
              </a:r>
              <a:r>
                <a:rPr lang="en-US" sz="1200" dirty="0" smtClean="0"/>
                <a:t> Incident RRT approach for patients in the 2016 Multisite Dialysis Access Audit, stratified by referral time</a:t>
              </a:r>
            </a:p>
            <a:p>
              <a:pPr algn="ctr"/>
              <a:r>
                <a:rPr lang="en-US" sz="1100" dirty="0" smtClean="0"/>
                <a:t>Number of patients in each group in brackets.</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a:t>
              </a:r>
              <a:br>
                <a:rPr lang="en-US" sz="1100" dirty="0" smtClean="0"/>
              </a:br>
              <a:r>
                <a:rPr lang="en-US" sz="1100" dirty="0" smtClean="0"/>
                <a:t>RRT – renal replacement therapy</a:t>
              </a:r>
              <a:endParaRPr lang="en-US" sz="1100" dirty="0">
                <a:ea typeface="Arial" pitchFamily="-106" charset="0"/>
                <a:cs typeface="Arial" pitchFamily="-106" charset="0"/>
              </a:endParaRPr>
            </a:p>
          </p:txBody>
        </p:sp>
        <p:pic>
          <p:nvPicPr>
            <p:cNvPr id="8" name="Picture 7" descr="Slide10-02d.tif"/>
            <p:cNvPicPr>
              <a:picLocks noChangeAspect="1"/>
            </p:cNvPicPr>
            <p:nvPr/>
          </p:nvPicPr>
          <p:blipFill>
            <a:blip r:embed="rId3"/>
            <a:stretch>
              <a:fillRect/>
            </a:stretch>
          </p:blipFill>
          <p:spPr>
            <a:xfrm>
              <a:off x="1651000" y="1981200"/>
              <a:ext cx="5842000" cy="3393232"/>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19459"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pPr algn="ctr"/>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9" name="Group 8"/>
          <p:cNvGrpSpPr/>
          <p:nvPr/>
        </p:nvGrpSpPr>
        <p:grpSpPr>
          <a:xfrm>
            <a:off x="1511300" y="952500"/>
            <a:ext cx="6121400" cy="4953000"/>
            <a:chOff x="1651000" y="685800"/>
            <a:chExt cx="6121400" cy="4953000"/>
          </a:xfrm>
        </p:grpSpPr>
        <p:sp>
          <p:nvSpPr>
            <p:cNvPr id="7" name="Rectangle 3"/>
            <p:cNvSpPr>
              <a:spLocks noChangeArrowheads="1"/>
            </p:cNvSpPr>
            <p:nvPr/>
          </p:nvSpPr>
          <p:spPr bwMode="auto">
            <a:xfrm>
              <a:off x="2438400" y="685800"/>
              <a:ext cx="5334000" cy="1477327"/>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10.2e.</a:t>
              </a:r>
              <a:r>
                <a:rPr lang="en-US" sz="1200" dirty="0" smtClean="0"/>
                <a:t> Incident RRT approach for patients in the 2016 Multisite Dialysis Access Audit, stratified by diabetic status</a:t>
              </a:r>
            </a:p>
            <a:p>
              <a:pPr algn="ctr"/>
              <a:r>
                <a:rPr lang="en-US" sz="1100" dirty="0" smtClean="0"/>
                <a:t>Number of patients in each group in brackets.</a:t>
              </a:r>
            </a:p>
            <a:p>
              <a:pPr algn="ctr"/>
              <a:r>
                <a:rPr lang="en-US" sz="1100" dirty="0" smtClean="0"/>
                <a:t>Four </a:t>
              </a:r>
              <a:r>
                <a:rPr lang="en-US" sz="1100" dirty="0" err="1" smtClean="0"/>
                <a:t>centres</a:t>
              </a:r>
              <a:r>
                <a:rPr lang="en-US" sz="1100" dirty="0" smtClean="0"/>
                <a:t> were excluded due to &gt;50% missing diabetes data </a:t>
              </a:r>
              <a:br>
                <a:rPr lang="en-US" sz="1100" dirty="0" smtClean="0"/>
              </a:br>
              <a:r>
                <a:rPr lang="en-US" sz="1100" dirty="0" smtClean="0"/>
                <a:t>after triangulation with UKRR data</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a:t>
              </a:r>
              <a:br>
                <a:rPr lang="en-US" sz="1100" dirty="0" smtClean="0"/>
              </a:br>
              <a:r>
                <a:rPr lang="en-US" sz="1100" dirty="0" smtClean="0"/>
                <a:t>RRT – renal replacement therapy</a:t>
              </a:r>
              <a:endParaRPr lang="en-US" sz="1100" dirty="0">
                <a:ea typeface="Arial" pitchFamily="-106" charset="0"/>
                <a:cs typeface="Arial" pitchFamily="-106" charset="0"/>
              </a:endParaRPr>
            </a:p>
          </p:txBody>
        </p:sp>
        <p:pic>
          <p:nvPicPr>
            <p:cNvPr id="8" name="Picture 7" descr="Slide10-02e.tif"/>
            <p:cNvPicPr>
              <a:picLocks noChangeAspect="1"/>
            </p:cNvPicPr>
            <p:nvPr/>
          </p:nvPicPr>
          <p:blipFill>
            <a:blip r:embed="rId3"/>
            <a:stretch>
              <a:fillRect/>
            </a:stretch>
          </p:blipFill>
          <p:spPr>
            <a:xfrm>
              <a:off x="1651000" y="2245568"/>
              <a:ext cx="5842000" cy="339323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0483"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9" name="Group 8"/>
          <p:cNvGrpSpPr/>
          <p:nvPr/>
        </p:nvGrpSpPr>
        <p:grpSpPr>
          <a:xfrm>
            <a:off x="1625600" y="876300"/>
            <a:ext cx="5892800" cy="5105400"/>
            <a:chOff x="1651000" y="990600"/>
            <a:chExt cx="5892800" cy="5105400"/>
          </a:xfrm>
        </p:grpSpPr>
        <p:sp>
          <p:nvSpPr>
            <p:cNvPr id="7" name="Rectangle 3"/>
            <p:cNvSpPr>
              <a:spLocks noChangeArrowheads="1"/>
            </p:cNvSpPr>
            <p:nvPr/>
          </p:nvSpPr>
          <p:spPr bwMode="auto">
            <a:xfrm>
              <a:off x="2514600" y="990600"/>
              <a:ext cx="5029200"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10.2f.</a:t>
              </a:r>
              <a:r>
                <a:rPr lang="en-US" sz="1200" dirty="0" smtClean="0"/>
                <a:t> Incident RRT approach for patients in the 2016 Multisite Dialysis Access Audit, stratified by surgical referral</a:t>
              </a:r>
            </a:p>
            <a:p>
              <a:pPr algn="ctr"/>
              <a:r>
                <a:rPr lang="en-US" sz="1100" dirty="0" smtClean="0"/>
                <a:t>Number of patients in each group in brackets.</a:t>
              </a:r>
            </a:p>
            <a:p>
              <a:pPr algn="ctr"/>
              <a:r>
                <a:rPr lang="en-US" sz="1100" dirty="0" smtClean="0"/>
                <a:t>Two </a:t>
              </a:r>
              <a:r>
                <a:rPr lang="en-US" sz="1100" dirty="0" err="1" smtClean="0"/>
                <a:t>centres</a:t>
              </a:r>
              <a:r>
                <a:rPr lang="en-US" sz="1100" dirty="0" smtClean="0"/>
                <a:t> were excluded due to &gt;50% missing data for date of surgical assessment. Late presenting patients were also excluded from this analysis</a:t>
              </a:r>
            </a:p>
            <a:p>
              <a:pPr algn="ctr"/>
              <a:r>
                <a:rPr lang="en-US" sz="1100" dirty="0" smtClean="0"/>
                <a:t>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RRT – renal replacement therapy</a:t>
              </a:r>
              <a:endParaRPr lang="en-US" sz="1100" dirty="0">
                <a:ea typeface="Arial" pitchFamily="-106" charset="0"/>
                <a:cs typeface="Arial" pitchFamily="-106" charset="0"/>
              </a:endParaRPr>
            </a:p>
          </p:txBody>
        </p:sp>
        <p:pic>
          <p:nvPicPr>
            <p:cNvPr id="8" name="Picture 7" descr="Slide10-02f.tif"/>
            <p:cNvPicPr>
              <a:picLocks noChangeAspect="1"/>
            </p:cNvPicPr>
            <p:nvPr/>
          </p:nvPicPr>
          <p:blipFill>
            <a:blip r:embed="rId3"/>
            <a:stretch>
              <a:fillRect/>
            </a:stretch>
          </p:blipFill>
          <p:spPr>
            <a:xfrm>
              <a:off x="1651000" y="2394097"/>
              <a:ext cx="5842000" cy="3701903"/>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1507"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206500" y="381000"/>
            <a:ext cx="6731000" cy="5689600"/>
            <a:chOff x="1206500" y="381000"/>
            <a:chExt cx="6731000" cy="5689600"/>
          </a:xfrm>
        </p:grpSpPr>
        <p:sp>
          <p:nvSpPr>
            <p:cNvPr id="21509" name="Rectangle 3"/>
            <p:cNvSpPr>
              <a:spLocks noChangeArrowheads="1"/>
            </p:cNvSpPr>
            <p:nvPr/>
          </p:nvSpPr>
          <p:spPr bwMode="auto">
            <a:xfrm>
              <a:off x="1206500" y="381000"/>
              <a:ext cx="6731000"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10.3.</a:t>
              </a:r>
              <a:r>
                <a:rPr lang="en-US" sz="1200" dirty="0" smtClean="0"/>
                <a:t> Incident RRT first access method for patients in the 2016 Multisite Dialysis Access Audit, stratified by renal centre</a:t>
              </a:r>
            </a:p>
            <a:p>
              <a:pPr algn="ctr"/>
              <a:r>
                <a:rPr lang="en-US" sz="1100" dirty="0" smtClean="0"/>
                <a:t>Centre size in brackets. </a:t>
              </a:r>
              <a:r>
                <a:rPr lang="en-US" sz="1100" dirty="0" err="1" smtClean="0"/>
                <a:t>Centres</a:t>
              </a:r>
              <a:r>
                <a:rPr lang="en-US" sz="1100" dirty="0" smtClean="0"/>
                <a:t> are stratified by transplanting/non-transplanting centre and sorted by decreasing proportion of patients initiating RRT with a HD catheter (TL/NTL). Eight </a:t>
              </a:r>
              <a:r>
                <a:rPr lang="en-US" sz="1100" dirty="0" err="1" smtClean="0"/>
                <a:t>centres</a:t>
              </a:r>
              <a:r>
                <a:rPr lang="en-US" sz="1100" dirty="0" smtClean="0"/>
                <a:t> were excluded due to missing transplant or vascular access data.</a:t>
              </a:r>
            </a:p>
            <a:p>
              <a:pPr algn="ctr"/>
              <a:r>
                <a:rPr lang="en-US" sz="1100" dirty="0" err="1" smtClean="0"/>
                <a:t>PTx</a:t>
              </a:r>
              <a:r>
                <a:rPr lang="en-US" sz="1100" dirty="0" smtClean="0"/>
                <a:t> – pre-emptive transplant; 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TL – </a:t>
              </a:r>
              <a:r>
                <a:rPr lang="en-US" sz="1100" dirty="0" err="1" smtClean="0"/>
                <a:t>tunnelled</a:t>
              </a:r>
              <a:r>
                <a:rPr lang="en-US" sz="1100" dirty="0" smtClean="0"/>
                <a:t> line; NTL – non-</a:t>
              </a:r>
              <a:r>
                <a:rPr lang="en-US" sz="1100" dirty="0" err="1" smtClean="0"/>
                <a:t>tunnelled</a:t>
              </a:r>
              <a:r>
                <a:rPr lang="en-US" sz="1100" dirty="0" smtClean="0"/>
                <a:t> line; RRT – renal replacement therapy</a:t>
              </a:r>
              <a:endParaRPr lang="en-US" sz="1100" dirty="0">
                <a:ea typeface="Arial" pitchFamily="-106" charset="0"/>
                <a:cs typeface="Arial" pitchFamily="-106" charset="0"/>
              </a:endParaRPr>
            </a:p>
          </p:txBody>
        </p:sp>
        <p:pic>
          <p:nvPicPr>
            <p:cNvPr id="7" name="Picture 6" descr="Slide10-03.tif"/>
            <p:cNvPicPr>
              <a:picLocks noChangeAspect="1"/>
            </p:cNvPicPr>
            <p:nvPr/>
          </p:nvPicPr>
          <p:blipFill>
            <a:blip r:embed="rId3"/>
            <a:stretch>
              <a:fillRect/>
            </a:stretch>
          </p:blipFill>
          <p:spPr>
            <a:xfrm>
              <a:off x="3046844" y="1752600"/>
              <a:ext cx="3050313" cy="43180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descr="rrlogo 2007 slide 5"/>
          <p:cNvPicPr>
            <a:picLocks noChangeAspect="1" noChangeArrowheads="1"/>
          </p:cNvPicPr>
          <p:nvPr/>
        </p:nvPicPr>
        <p:blipFill>
          <a:blip r:embed="rId2"/>
          <a:srcRect/>
          <a:stretch>
            <a:fillRect/>
          </a:stretch>
        </p:blipFill>
        <p:spPr bwMode="auto">
          <a:xfrm>
            <a:off x="8101013" y="188913"/>
            <a:ext cx="671512" cy="719137"/>
          </a:xfrm>
          <a:prstGeom prst="rect">
            <a:avLst/>
          </a:prstGeom>
          <a:noFill/>
          <a:ln w="9525">
            <a:noFill/>
            <a:miter lim="800000"/>
            <a:headEnd/>
            <a:tailEnd/>
          </a:ln>
        </p:spPr>
      </p:pic>
      <p:sp>
        <p:nvSpPr>
          <p:cNvPr id="22531" name="Rectangle 3"/>
          <p:cNvSpPr>
            <a:spLocks noChangeArrowheads="1"/>
          </p:cNvSpPr>
          <p:nvPr/>
        </p:nvSpPr>
        <p:spPr bwMode="auto">
          <a:xfrm>
            <a:off x="2628900" y="6237288"/>
            <a:ext cx="3886200" cy="336550"/>
          </a:xfrm>
          <a:prstGeom prst="rect">
            <a:avLst/>
          </a:prstGeom>
          <a:noFill/>
          <a:ln w="9525">
            <a:noFill/>
            <a:miter lim="800000"/>
            <a:headEnd/>
            <a:tailEnd/>
          </a:ln>
        </p:spPr>
        <p:txBody>
          <a:bodyPr wrap="none">
            <a:prstTxWarp prst="textNoShape">
              <a:avLst/>
            </a:prstTxWarp>
            <a:spAutoFit/>
          </a:bodyPr>
          <a:lstStyle/>
          <a:p>
            <a:r>
              <a:rPr lang="en-GB" sz="1600" b="1" dirty="0">
                <a:ea typeface="Arial" pitchFamily="-106" charset="0"/>
                <a:cs typeface="Arial" pitchFamily="-106" charset="0"/>
              </a:rPr>
              <a:t>UK Renal Registry</a:t>
            </a:r>
            <a:r>
              <a:rPr lang="en-GB" sz="1600" b="1" dirty="0" smtClean="0">
                <a:ea typeface="Arial" pitchFamily="-106" charset="0"/>
                <a:cs typeface="Arial" pitchFamily="-106" charset="0"/>
              </a:rPr>
              <a:t> </a:t>
            </a:r>
            <a:r>
              <a:rPr lang="en-US" sz="1600" b="1" dirty="0" smtClean="0">
                <a:ea typeface="Arial" pitchFamily="-106" charset="0"/>
                <a:cs typeface="Arial" pitchFamily="-106" charset="0"/>
              </a:rPr>
              <a:t>20th Annual Report</a:t>
            </a:r>
            <a:endParaRPr lang="en-US" sz="1600" b="1" dirty="0">
              <a:ea typeface="Arial" pitchFamily="-106" charset="0"/>
              <a:cs typeface="Arial" pitchFamily="-106" charset="0"/>
            </a:endParaRPr>
          </a:p>
        </p:txBody>
      </p:sp>
      <p:grpSp>
        <p:nvGrpSpPr>
          <p:cNvPr id="8" name="Group 7"/>
          <p:cNvGrpSpPr/>
          <p:nvPr/>
        </p:nvGrpSpPr>
        <p:grpSpPr>
          <a:xfrm>
            <a:off x="1625600" y="457200"/>
            <a:ext cx="5892800" cy="5715000"/>
            <a:chOff x="1625600" y="457200"/>
            <a:chExt cx="5892800" cy="5715000"/>
          </a:xfrm>
        </p:grpSpPr>
        <p:sp>
          <p:nvSpPr>
            <p:cNvPr id="22533" name="Rectangle 3"/>
            <p:cNvSpPr>
              <a:spLocks noChangeArrowheads="1"/>
            </p:cNvSpPr>
            <p:nvPr/>
          </p:nvSpPr>
          <p:spPr bwMode="auto">
            <a:xfrm>
              <a:off x="1625600" y="457200"/>
              <a:ext cx="5892800" cy="1308050"/>
            </a:xfrm>
            <a:prstGeom prst="rect">
              <a:avLst/>
            </a:prstGeom>
            <a:noFill/>
            <a:ln w="9525">
              <a:noFill/>
              <a:miter lim="800000"/>
              <a:headEnd/>
              <a:tailEnd/>
            </a:ln>
          </p:spPr>
          <p:txBody>
            <a:bodyPr wrap="square">
              <a:prstTxWarp prst="textNoShape">
                <a:avLst/>
              </a:prstTxWarp>
              <a:spAutoFit/>
            </a:bodyPr>
            <a:lstStyle/>
            <a:p>
              <a:pPr algn="ctr"/>
              <a:r>
                <a:rPr lang="en-US" sz="1200" b="1" dirty="0" smtClean="0"/>
                <a:t>Figure 10.4.</a:t>
              </a:r>
              <a:r>
                <a:rPr lang="en-US" sz="1200" dirty="0" smtClean="0"/>
                <a:t> RRT approach at three months for late-presenting patients in the 2016 Multisite Dialysis Access Audit</a:t>
              </a:r>
            </a:p>
            <a:p>
              <a:pPr algn="ctr"/>
              <a:r>
                <a:rPr lang="en-US" sz="1100" dirty="0" err="1" smtClean="0"/>
                <a:t>Centres</a:t>
              </a:r>
              <a:r>
                <a:rPr lang="en-US" sz="1100" dirty="0" smtClean="0"/>
                <a:t> are sorted by increasing proportion of patients with definitive access (AVF/AVG/PD). Five </a:t>
              </a:r>
              <a:r>
                <a:rPr lang="en-US" sz="1100" dirty="0" err="1" smtClean="0"/>
                <a:t>centres</a:t>
              </a:r>
              <a:r>
                <a:rPr lang="en-US" sz="1100" dirty="0" smtClean="0"/>
                <a:t> were excluded as they had &lt;5 late presenting patients and three </a:t>
              </a:r>
              <a:r>
                <a:rPr lang="en-US" sz="1100" dirty="0" err="1" smtClean="0"/>
                <a:t>centres</a:t>
              </a:r>
              <a:r>
                <a:rPr lang="en-US" sz="1100" dirty="0" smtClean="0"/>
                <a:t> due to missing data on treatment modality at three months</a:t>
              </a:r>
            </a:p>
            <a:p>
              <a:pPr algn="ctr"/>
              <a:r>
                <a:rPr lang="en-US" sz="1100" dirty="0" smtClean="0"/>
                <a:t>PD – peritoneal dialysis; AVF – </a:t>
              </a:r>
              <a:r>
                <a:rPr lang="en-US" sz="1100" dirty="0" err="1" smtClean="0"/>
                <a:t>arteriovenous</a:t>
              </a:r>
              <a:r>
                <a:rPr lang="en-US" sz="1100" dirty="0" smtClean="0"/>
                <a:t> fistula; AVG – </a:t>
              </a:r>
              <a:r>
                <a:rPr lang="en-US" sz="1100" dirty="0" err="1" smtClean="0"/>
                <a:t>arteriovenous</a:t>
              </a:r>
              <a:r>
                <a:rPr lang="en-US" sz="1100" dirty="0" smtClean="0"/>
                <a:t> graft; </a:t>
              </a:r>
              <a:br>
                <a:rPr lang="en-US" sz="1100" dirty="0" smtClean="0"/>
              </a:br>
              <a:r>
                <a:rPr lang="en-US" sz="1100" dirty="0" smtClean="0"/>
                <a:t>TL – </a:t>
              </a:r>
              <a:r>
                <a:rPr lang="en-US" sz="1100" dirty="0" err="1" smtClean="0"/>
                <a:t>tunnelled</a:t>
              </a:r>
              <a:r>
                <a:rPr lang="en-US" sz="1100" dirty="0" smtClean="0"/>
                <a:t> line; NTL – non-</a:t>
              </a:r>
              <a:r>
                <a:rPr lang="en-US" sz="1100" dirty="0" err="1" smtClean="0"/>
                <a:t>tunnelled</a:t>
              </a:r>
              <a:r>
                <a:rPr lang="en-US" sz="1100" dirty="0" smtClean="0"/>
                <a:t> line; RRT – renal replacement therapy</a:t>
              </a:r>
              <a:endParaRPr lang="en-US" sz="1100" dirty="0">
                <a:ea typeface="Arial" pitchFamily="-106" charset="0"/>
                <a:cs typeface="Arial" pitchFamily="-106" charset="0"/>
              </a:endParaRPr>
            </a:p>
          </p:txBody>
        </p:sp>
        <p:pic>
          <p:nvPicPr>
            <p:cNvPr id="7" name="Picture 6" descr="Slide10-04.tif"/>
            <p:cNvPicPr>
              <a:picLocks noChangeAspect="1"/>
            </p:cNvPicPr>
            <p:nvPr/>
          </p:nvPicPr>
          <p:blipFill>
            <a:blip r:embed="rId3"/>
            <a:stretch>
              <a:fillRect/>
            </a:stretch>
          </p:blipFill>
          <p:spPr>
            <a:xfrm>
              <a:off x="3065617" y="1854200"/>
              <a:ext cx="3012766" cy="4318000"/>
            </a:xfrm>
            <a:prstGeom prst="rect">
              <a:avLst/>
            </a:prstGeom>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1753</TotalTime>
  <Words>1657</Words>
  <Application>Microsoft Macintosh PowerPoint</Application>
  <PresentationFormat>On-screen Show (4:3)</PresentationFormat>
  <Paragraphs>84</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Renal Registry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RRUser</dc:creator>
  <cp:lastModifiedBy>Mark Ralph</cp:lastModifiedBy>
  <cp:revision>163</cp:revision>
  <dcterms:created xsi:type="dcterms:W3CDTF">2018-06-28T13:35:58Z</dcterms:created>
  <dcterms:modified xsi:type="dcterms:W3CDTF">2018-06-28T13:36:46Z</dcterms:modified>
</cp:coreProperties>
</file>