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1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854062"/>
            <a:ext cx="5842000" cy="3149877"/>
            <a:chOff x="1651000" y="1979770"/>
            <a:chExt cx="5842000" cy="3149877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2209800" y="1979770"/>
              <a:ext cx="5105400" cy="458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9.1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height </a:t>
              </a:r>
              <a:r>
                <a:rPr lang="en-US" sz="1200" dirty="0" err="1" smtClean="0"/>
                <a:t>z</a:t>
              </a:r>
              <a:r>
                <a:rPr lang="en-US" sz="1200" dirty="0" smtClean="0"/>
                <a:t>-scores for transplant patients &lt;18 years old on 31st December 2015, centre specific and </a:t>
              </a:r>
              <a:r>
                <a:rPr lang="en-US" sz="1200" smtClean="0"/>
                <a:t>national </a:t>
              </a:r>
              <a:r>
                <a:rPr lang="en-US" sz="1200" smtClean="0"/>
                <a:t>averages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9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91740"/>
              <a:ext cx="5842000" cy="263790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2030708"/>
            <a:ext cx="4445000" cy="2796584"/>
            <a:chOff x="2349500" y="2133600"/>
            <a:chExt cx="4445000" cy="2796584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2971800" y="2133600"/>
              <a:ext cx="3657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9.10</a:t>
              </a:r>
              <a:r>
                <a:rPr lang="en-US" sz="1200" b="1" dirty="0"/>
                <a:t>.</a:t>
              </a:r>
              <a:r>
                <a:rPr lang="en-US" sz="1200" dirty="0" smtClean="0"/>
                <a:t> BMI </a:t>
              </a:r>
              <a:r>
                <a:rPr lang="en-US" sz="1200" dirty="0" err="1" smtClean="0"/>
                <a:t>categorisation</a:t>
              </a:r>
              <a:r>
                <a:rPr lang="en-US" sz="1200" dirty="0" smtClean="0"/>
                <a:t> in children</a:t>
              </a:r>
              <a:br>
                <a:rPr lang="en-US" sz="1200" dirty="0" smtClean="0"/>
              </a:br>
              <a:r>
                <a:rPr lang="en-US" sz="1200" dirty="0" smtClean="0"/>
                <a:t>&lt;18 years old by modality on 31st December 2015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9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634996"/>
              <a:ext cx="4445000" cy="22951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791364"/>
            <a:ext cx="5842000" cy="3275273"/>
            <a:chOff x="1651000" y="1976735"/>
            <a:chExt cx="5842000" cy="3275273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2286000" y="1976735"/>
              <a:ext cx="5029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9.11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SBP </a:t>
              </a:r>
              <a:r>
                <a:rPr lang="en-US" sz="1200" dirty="0" err="1" smtClean="0"/>
                <a:t>z</a:t>
              </a:r>
              <a:r>
                <a:rPr lang="en-US" sz="1200" dirty="0" smtClean="0"/>
                <a:t>-scores for transplant patients &lt;18 years old on 31st December 2015, centre specific and national averages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9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23160"/>
              <a:ext cx="5842000" cy="28288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781962"/>
            <a:ext cx="5842000" cy="3294076"/>
            <a:chOff x="1651000" y="1976735"/>
            <a:chExt cx="5842000" cy="3294076"/>
          </a:xfrm>
        </p:grpSpPr>
        <p:sp>
          <p:nvSpPr>
            <p:cNvPr id="25606" name="Rectangle 3"/>
            <p:cNvSpPr>
              <a:spLocks noChangeArrowheads="1"/>
            </p:cNvSpPr>
            <p:nvPr/>
          </p:nvSpPr>
          <p:spPr bwMode="auto">
            <a:xfrm>
              <a:off x="2336800" y="1976735"/>
              <a:ext cx="4902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9.12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SBP </a:t>
              </a:r>
              <a:r>
                <a:rPr lang="en-US" sz="1200" dirty="0" err="1" smtClean="0"/>
                <a:t>z</a:t>
              </a:r>
              <a:r>
                <a:rPr lang="en-US" sz="1200" dirty="0" smtClean="0"/>
                <a:t>-scores for dialysis patients &lt;18 years old on 31st December 2015, centre specific and national averages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9-1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23160"/>
              <a:ext cx="5842000" cy="28476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657564"/>
            <a:ext cx="5842000" cy="3542872"/>
            <a:chOff x="1651000" y="1828800"/>
            <a:chExt cx="5842000" cy="3542872"/>
          </a:xfrm>
        </p:grpSpPr>
        <p:sp>
          <p:nvSpPr>
            <p:cNvPr id="26630" name="Rectangle 3"/>
            <p:cNvSpPr>
              <a:spLocks noChangeArrowheads="1"/>
            </p:cNvSpPr>
            <p:nvPr/>
          </p:nvSpPr>
          <p:spPr bwMode="auto">
            <a:xfrm>
              <a:off x="2133600" y="1828800"/>
              <a:ext cx="5181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9.13</a:t>
              </a:r>
              <a:r>
                <a:rPr lang="en-US" sz="1200" b="1" dirty="0"/>
                <a:t>.</a:t>
              </a:r>
              <a:r>
                <a:rPr lang="en-US" sz="1200" dirty="0" smtClean="0"/>
                <a:t> The use of ESA by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standard and treatment modality between 2003 and 2015 in prevalent RRT patients &lt;18 years old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9-1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22576"/>
              <a:ext cx="5842000" cy="30490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384733"/>
            <a:ext cx="5842000" cy="4088534"/>
            <a:chOff x="1651000" y="1600200"/>
            <a:chExt cx="5842000" cy="4088534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2133600" y="1600200"/>
              <a:ext cx="5181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9.14</a:t>
              </a:r>
              <a:r>
                <a:rPr lang="en-US" sz="1200" b="1" dirty="0"/>
                <a:t>.</a:t>
              </a:r>
              <a:r>
                <a:rPr lang="en-US" sz="1200" dirty="0" smtClean="0"/>
                <a:t> The use of IV iron by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standard and treatment modality between 2003 and 2015 in prevalent RRT patients &lt;18 years old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9-1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156460"/>
              <a:ext cx="5842000" cy="35322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853512"/>
            <a:ext cx="5842000" cy="3150977"/>
            <a:chOff x="1651000" y="1976735"/>
            <a:chExt cx="5842000" cy="3150977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2286000" y="1976735"/>
              <a:ext cx="4953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9.2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height </a:t>
              </a:r>
              <a:r>
                <a:rPr lang="en-US" sz="1200" dirty="0" err="1" smtClean="0"/>
                <a:t>z</a:t>
              </a:r>
              <a:r>
                <a:rPr lang="en-US" sz="1200" dirty="0" smtClean="0"/>
                <a:t>-scores for dialysis patients &lt;18 years old on 31st December 2015, centre specific and national averages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9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91740"/>
              <a:ext cx="5842000" cy="26359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845631"/>
            <a:ext cx="5842000" cy="3166739"/>
            <a:chOff x="1651000" y="1976735"/>
            <a:chExt cx="5842000" cy="3166739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2460624" y="1976735"/>
              <a:ext cx="462597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9.3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height </a:t>
              </a:r>
              <a:r>
                <a:rPr lang="en-US" sz="1200" dirty="0" err="1" smtClean="0"/>
                <a:t>z</a:t>
              </a:r>
              <a:r>
                <a:rPr lang="en-US" sz="1200" dirty="0" smtClean="0"/>
                <a:t>-scores at start of RRT for patients &lt;18 years old between 2003 and 2015, by age at start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9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84120"/>
              <a:ext cx="5842000" cy="26593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550321"/>
            <a:ext cx="5842000" cy="3757358"/>
            <a:chOff x="1651000" y="1752600"/>
            <a:chExt cx="5842000" cy="3757358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2514600" y="1752600"/>
              <a:ext cx="44577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9.4.</a:t>
              </a:r>
              <a:r>
                <a:rPr lang="en-US" sz="1200" dirty="0" smtClean="0"/>
                <a:t> Median height </a:t>
              </a:r>
              <a:r>
                <a:rPr lang="en-US" sz="1200" dirty="0" err="1" smtClean="0"/>
                <a:t>z</a:t>
              </a:r>
              <a:r>
                <a:rPr lang="en-US" sz="1200" dirty="0" smtClean="0"/>
                <a:t>-scores for patients &lt;16 years old, by time on RRT and treatment modality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9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67712"/>
              <a:ext cx="5842000" cy="32422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638566"/>
            <a:ext cx="5842000" cy="3580868"/>
            <a:chOff x="1651000" y="1824335"/>
            <a:chExt cx="5842000" cy="3580868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2485086" y="1824335"/>
              <a:ext cx="437291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9.5. </a:t>
              </a:r>
              <a:r>
                <a:rPr lang="en-US" sz="1200" dirty="0" smtClean="0"/>
                <a:t>Use of growth hormone in children &lt;18 years old with a height under two </a:t>
              </a:r>
              <a:r>
                <a:rPr lang="en-US" sz="1200" dirty="0" err="1" smtClean="0"/>
                <a:t>SDs</a:t>
              </a:r>
              <a:r>
                <a:rPr lang="en-US" sz="1200" dirty="0" smtClean="0"/>
                <a:t> between 2003 and 2015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9-0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28672"/>
              <a:ext cx="5842000" cy="30765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761371"/>
            <a:ext cx="5842000" cy="3335259"/>
            <a:chOff x="1651000" y="1905000"/>
            <a:chExt cx="5842000" cy="3335259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2286000" y="1905000"/>
              <a:ext cx="50546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t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9.6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weight </a:t>
              </a:r>
              <a:r>
                <a:rPr lang="en-US" sz="1200" dirty="0" err="1" smtClean="0"/>
                <a:t>z</a:t>
              </a:r>
              <a:r>
                <a:rPr lang="en-US" sz="1200" dirty="0" smtClean="0"/>
                <a:t>-scores </a:t>
              </a:r>
              <a:r>
                <a:rPr lang="en-US" sz="1200" dirty="0" err="1" smtClean="0"/>
                <a:t>fortransplant</a:t>
              </a:r>
              <a:r>
                <a:rPr lang="en-US" sz="1200" dirty="0" smtClean="0"/>
                <a:t> patients &lt;18 years old on 31st December 2015, centre specific and national averages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9-0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30780"/>
              <a:ext cx="5842000" cy="28094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759988"/>
            <a:ext cx="5842000" cy="3338024"/>
            <a:chOff x="1651000" y="1905000"/>
            <a:chExt cx="5842000" cy="3338024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2362861" y="1905000"/>
              <a:ext cx="495233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9.7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weight </a:t>
              </a:r>
              <a:r>
                <a:rPr lang="en-US" sz="1200" dirty="0" err="1" smtClean="0"/>
                <a:t>z</a:t>
              </a:r>
              <a:r>
                <a:rPr lang="en-US" sz="1200" dirty="0" smtClean="0"/>
                <a:t>-scores for dialysis patients &lt;18 years old on 31st December 2015, centre specific and national averages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9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29256"/>
              <a:ext cx="5842000" cy="28137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797238"/>
            <a:ext cx="5842000" cy="3263524"/>
            <a:chOff x="1651000" y="1976735"/>
            <a:chExt cx="5842000" cy="3263524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2286000" y="1976735"/>
              <a:ext cx="4978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9.8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BMI </a:t>
              </a:r>
              <a:r>
                <a:rPr lang="en-US" sz="1200" dirty="0" err="1" smtClean="0"/>
                <a:t>z</a:t>
              </a:r>
              <a:r>
                <a:rPr lang="en-US" sz="1200" dirty="0" smtClean="0"/>
                <a:t>-scores for transplant patients &lt;18 years old on 31st December 2015, centre specific and national averages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9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30780"/>
              <a:ext cx="5842000" cy="28094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795856"/>
            <a:ext cx="5842000" cy="3266289"/>
            <a:chOff x="1651000" y="1976735"/>
            <a:chExt cx="5842000" cy="3266289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2438400" y="1976735"/>
              <a:ext cx="4749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9.9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BMI </a:t>
              </a:r>
              <a:r>
                <a:rPr lang="en-US" sz="1200" dirty="0" err="1" smtClean="0"/>
                <a:t>z</a:t>
              </a:r>
              <a:r>
                <a:rPr lang="en-US" sz="1200" dirty="0" smtClean="0"/>
                <a:t>-scores for dialysis patients &lt;18 years old on 31st December 2015, centre specific and national averages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9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29256"/>
              <a:ext cx="5842000" cy="28137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424</Words>
  <Application>Microsoft Macintosh PowerPoint</Application>
  <PresentationFormat>On-screen Show (4:3)</PresentationFormat>
  <Paragraphs>28</Paragraphs>
  <Slides>14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Renal Registry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Mark Ralph</cp:lastModifiedBy>
  <cp:revision>142</cp:revision>
  <dcterms:created xsi:type="dcterms:W3CDTF">2017-10-06T12:06:28Z</dcterms:created>
  <dcterms:modified xsi:type="dcterms:W3CDTF">2017-10-06T12:06:39Z</dcterms:modified>
</cp:coreProperties>
</file>