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96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F5FA8A-D598-9D48-A408-67E573BB80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BB24-92AB-A246-9412-8E53AFA88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A8B30-2C62-F945-80B8-14848EA4B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1118D-FD91-4045-A5F4-0C9E949FE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BD76E-C3BC-754A-995F-7ACBC6055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9123-7447-894B-BABC-3D8D4B2B2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5F40-2CE3-9445-A203-394F2627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6D6F-2234-3249-9423-747AE5E04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5BA9-363D-374B-BD51-794B5784D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C9CE-4ADB-F748-A370-EE63BF306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8728E-538E-AF4E-95C0-5AD7D55F0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2AF73-2C8C-384C-A8D3-6C750DC94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96F7E64-B70E-EE40-A944-F0FE5F887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sp>
        <p:nvSpPr>
          <p:cNvPr id="14342" name="Rectangle 3"/>
          <p:cNvSpPr>
            <a:spLocks noChangeArrowheads="1"/>
          </p:cNvSpPr>
          <p:nvPr/>
        </p:nvSpPr>
        <p:spPr bwMode="auto">
          <a:xfrm>
            <a:off x="2667000" y="1905000"/>
            <a:ext cx="4343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/>
              <a:t>Figure 9.1</a:t>
            </a:r>
            <a:r>
              <a:rPr lang="en-US" sz="1200" b="1" dirty="0"/>
              <a:t>.</a:t>
            </a:r>
            <a:r>
              <a:rPr lang="en-US" sz="1200" dirty="0" smtClean="0"/>
              <a:t> Median height </a:t>
            </a:r>
            <a:r>
              <a:rPr lang="en-US" sz="1200" dirty="0" err="1" smtClean="0"/>
              <a:t>z</a:t>
            </a:r>
            <a:r>
              <a:rPr lang="en-US" sz="1200" dirty="0" smtClean="0"/>
              <a:t>-scores for transplant patients &lt;16 years old in 2013, centre specific and national averages.</a:t>
            </a:r>
            <a:endParaRPr lang="en-US" sz="1200" b="1" dirty="0">
              <a:ea typeface="Arial" pitchFamily="-106" charset="0"/>
              <a:cs typeface="Arial" pitchFamily="-106" charset="0"/>
            </a:endParaRPr>
          </a:p>
        </p:txBody>
      </p:sp>
      <p:pic>
        <p:nvPicPr>
          <p:cNvPr id="5" name="Picture 4" descr="Slide09-01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0" y="2435352"/>
            <a:ext cx="5842000" cy="2796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2030708"/>
            <a:ext cx="4445000" cy="2796584"/>
            <a:chOff x="2349500" y="2133600"/>
            <a:chExt cx="4445000" cy="2796584"/>
          </a:xfrm>
        </p:grpSpPr>
        <p:sp>
          <p:nvSpPr>
            <p:cNvPr id="23557" name="Rectangle 3"/>
            <p:cNvSpPr>
              <a:spLocks noChangeArrowheads="1"/>
            </p:cNvSpPr>
            <p:nvPr/>
          </p:nvSpPr>
          <p:spPr bwMode="auto">
            <a:xfrm>
              <a:off x="2743200" y="2133600"/>
              <a:ext cx="40385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9.10</a:t>
              </a:r>
              <a:r>
                <a:rPr lang="en-US" sz="1200" b="1" dirty="0"/>
                <a:t>.</a:t>
              </a:r>
              <a:r>
                <a:rPr lang="en-US" sz="1200" dirty="0" smtClean="0"/>
                <a:t> BMI </a:t>
              </a:r>
              <a:r>
                <a:rPr lang="en-US" sz="1200" dirty="0" err="1" smtClean="0"/>
                <a:t>categorisation</a:t>
              </a:r>
              <a:r>
                <a:rPr lang="en-US" sz="1200" dirty="0" smtClean="0"/>
                <a:t> in children &lt;16 years old by modality in 2013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9-10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634996"/>
              <a:ext cx="4445000" cy="22951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655406"/>
            <a:ext cx="5842000" cy="3547188"/>
            <a:chOff x="1651000" y="1715869"/>
            <a:chExt cx="5842000" cy="3547188"/>
          </a:xfrm>
        </p:grpSpPr>
        <p:sp>
          <p:nvSpPr>
            <p:cNvPr id="24582" name="Rectangle 3"/>
            <p:cNvSpPr>
              <a:spLocks noChangeArrowheads="1"/>
            </p:cNvSpPr>
            <p:nvPr/>
          </p:nvSpPr>
          <p:spPr bwMode="auto">
            <a:xfrm>
              <a:off x="2667000" y="1715869"/>
              <a:ext cx="4114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9.11</a:t>
              </a:r>
              <a:r>
                <a:rPr lang="en-US" sz="1200" b="1" dirty="0"/>
                <a:t>.</a:t>
              </a:r>
              <a:r>
                <a:rPr lang="en-US" sz="1200" dirty="0" smtClean="0"/>
                <a:t> Median systolic blood pressure </a:t>
              </a:r>
              <a:r>
                <a:rPr lang="en-US" sz="1200" dirty="0" err="1" smtClean="0"/>
                <a:t>z</a:t>
              </a:r>
              <a:r>
                <a:rPr lang="en-US" sz="1200" dirty="0" smtClean="0"/>
                <a:t>-scores for transplant patients &lt;16 years in 2013, centre specific and national averages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9-1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417064"/>
              <a:ext cx="5842000" cy="28459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746358"/>
            <a:ext cx="5842000" cy="3365284"/>
            <a:chOff x="1651000" y="1900535"/>
            <a:chExt cx="5842000" cy="3365284"/>
          </a:xfrm>
        </p:grpSpPr>
        <p:sp>
          <p:nvSpPr>
            <p:cNvPr id="25606" name="Rectangle 3"/>
            <p:cNvSpPr>
              <a:spLocks noChangeArrowheads="1"/>
            </p:cNvSpPr>
            <p:nvPr/>
          </p:nvSpPr>
          <p:spPr bwMode="auto">
            <a:xfrm>
              <a:off x="2209800" y="1900535"/>
              <a:ext cx="52197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9.12</a:t>
              </a:r>
              <a:r>
                <a:rPr lang="en-US" sz="1200" b="1" dirty="0"/>
                <a:t>.</a:t>
              </a:r>
              <a:r>
                <a:rPr lang="en-US" sz="1200" dirty="0" smtClean="0"/>
                <a:t> Median systolic blood pressure </a:t>
              </a:r>
              <a:r>
                <a:rPr lang="en-US" sz="1200" dirty="0" err="1" smtClean="0"/>
                <a:t>z</a:t>
              </a:r>
              <a:r>
                <a:rPr lang="en-US" sz="1200" dirty="0" smtClean="0"/>
                <a:t>-scores for dialysis patients &lt;16 years in 2013, centre specific and national averages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9-1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415540"/>
              <a:ext cx="5842000" cy="28502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395524"/>
            <a:ext cx="5842000" cy="4066953"/>
            <a:chOff x="1651000" y="1600200"/>
            <a:chExt cx="5842000" cy="4066953"/>
          </a:xfrm>
        </p:grpSpPr>
        <p:sp>
          <p:nvSpPr>
            <p:cNvPr id="26630" name="Rectangle 3"/>
            <p:cNvSpPr>
              <a:spLocks noChangeArrowheads="1"/>
            </p:cNvSpPr>
            <p:nvPr/>
          </p:nvSpPr>
          <p:spPr bwMode="auto">
            <a:xfrm>
              <a:off x="2082800" y="1600200"/>
              <a:ext cx="5232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9.13</a:t>
              </a:r>
              <a:r>
                <a:rPr lang="en-US" sz="1200" b="1" dirty="0"/>
                <a:t>.</a:t>
              </a:r>
              <a:r>
                <a:rPr lang="en-US" sz="1200" dirty="0" smtClean="0"/>
                <a:t> The use of ESA by </a:t>
              </a:r>
              <a:r>
                <a:rPr lang="en-US" sz="1200" dirty="0" err="1" smtClean="0"/>
                <a:t>haemoglobin</a:t>
              </a:r>
              <a:r>
                <a:rPr lang="en-US" sz="1200" dirty="0" smtClean="0"/>
                <a:t> standard and treatment modality between 2002 and 2013 in prevalent RRT patients ≤16 years old 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9-1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142744"/>
              <a:ext cx="5842000" cy="35244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81200" y="800100"/>
            <a:ext cx="5080000" cy="5257800"/>
            <a:chOff x="1981200" y="990600"/>
            <a:chExt cx="5080000" cy="5257800"/>
          </a:xfrm>
        </p:grpSpPr>
        <p:sp>
          <p:nvSpPr>
            <p:cNvPr id="27653" name="Rectangle 3"/>
            <p:cNvSpPr>
              <a:spLocks noChangeArrowheads="1"/>
            </p:cNvSpPr>
            <p:nvPr/>
          </p:nvSpPr>
          <p:spPr bwMode="auto">
            <a:xfrm>
              <a:off x="2514600" y="990600"/>
              <a:ext cx="4267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9.14</a:t>
              </a:r>
              <a:r>
                <a:rPr lang="en-US" sz="1200" b="1" dirty="0"/>
                <a:t>.</a:t>
              </a:r>
              <a:r>
                <a:rPr lang="en-US" sz="1200" dirty="0" smtClean="0"/>
                <a:t> The use of intravenous iron by </a:t>
              </a:r>
              <a:r>
                <a:rPr lang="en-US" sz="1200" dirty="0" err="1" smtClean="0"/>
                <a:t>haemoglobin</a:t>
              </a:r>
              <a:r>
                <a:rPr lang="en-US" sz="1200" dirty="0" smtClean="0"/>
                <a:t> standard and treatment modality between 2002 and 2013 in prevalent RRT patients &lt;16 years old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9-1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1200" y="1707577"/>
              <a:ext cx="5080000" cy="45408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800004"/>
            <a:ext cx="5907200" cy="3257993"/>
            <a:chOff x="1651000" y="1976735"/>
            <a:chExt cx="5907200" cy="3257993"/>
          </a:xfrm>
        </p:grpSpPr>
        <p:sp>
          <p:nvSpPr>
            <p:cNvPr id="15366" name="Rectangle 3"/>
            <p:cNvSpPr>
              <a:spLocks noChangeArrowheads="1"/>
            </p:cNvSpPr>
            <p:nvPr/>
          </p:nvSpPr>
          <p:spPr bwMode="auto">
            <a:xfrm>
              <a:off x="2057400" y="1976735"/>
              <a:ext cx="5500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9.2</a:t>
              </a:r>
              <a:r>
                <a:rPr lang="en-US" sz="1200" b="1" dirty="0"/>
                <a:t>.</a:t>
              </a:r>
              <a:r>
                <a:rPr lang="en-US" sz="1200" dirty="0" smtClean="0"/>
                <a:t> Median height </a:t>
              </a:r>
              <a:r>
                <a:rPr lang="en-US" sz="1200" dirty="0" err="1" smtClean="0"/>
                <a:t>z</a:t>
              </a:r>
              <a:r>
                <a:rPr lang="en-US" sz="1200" dirty="0" smtClean="0"/>
                <a:t>-scores for dialysis patients &lt;16 years old in 2013,</a:t>
              </a:r>
            </a:p>
            <a:p>
              <a:pPr algn="ctr"/>
              <a:r>
                <a:rPr lang="en-US" sz="1200" dirty="0" smtClean="0"/>
                <a:t>centre specific and national averages.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9-0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433828"/>
              <a:ext cx="5842000" cy="2800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856159"/>
            <a:ext cx="5842000" cy="3145682"/>
            <a:chOff x="1651000" y="1981200"/>
            <a:chExt cx="5842000" cy="3145682"/>
          </a:xfrm>
        </p:grpSpPr>
        <p:sp>
          <p:nvSpPr>
            <p:cNvPr id="16390" name="Rectangle 3"/>
            <p:cNvSpPr>
              <a:spLocks noChangeArrowheads="1"/>
            </p:cNvSpPr>
            <p:nvPr/>
          </p:nvSpPr>
          <p:spPr bwMode="auto">
            <a:xfrm>
              <a:off x="2568574" y="1981200"/>
              <a:ext cx="44418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9.3</a:t>
              </a:r>
              <a:r>
                <a:rPr lang="en-US" sz="1200" b="1" dirty="0"/>
                <a:t>.</a:t>
              </a:r>
              <a:r>
                <a:rPr lang="en-US" sz="1200" dirty="0" smtClean="0"/>
                <a:t> Median height </a:t>
              </a:r>
              <a:r>
                <a:rPr lang="en-US" sz="1200" dirty="0" err="1" smtClean="0"/>
                <a:t>z</a:t>
              </a:r>
              <a:r>
                <a:rPr lang="en-US" sz="1200" dirty="0" smtClean="0"/>
                <a:t>-scores at start of RRT for  patients &lt;18 years old between 2002 and 2013, by age of start</a:t>
              </a:r>
              <a:endParaRPr lang="en-US" sz="1200" baseline="300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9-0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493264"/>
              <a:ext cx="5842000" cy="26336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545358"/>
            <a:ext cx="5842000" cy="3767285"/>
            <a:chOff x="1651000" y="1748135"/>
            <a:chExt cx="5842000" cy="3767285"/>
          </a:xfrm>
        </p:grpSpPr>
        <p:sp>
          <p:nvSpPr>
            <p:cNvPr id="17414" name="Rectangle 3"/>
            <p:cNvSpPr>
              <a:spLocks noChangeArrowheads="1"/>
            </p:cNvSpPr>
            <p:nvPr/>
          </p:nvSpPr>
          <p:spPr bwMode="auto">
            <a:xfrm>
              <a:off x="2616200" y="1748135"/>
              <a:ext cx="4546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9.4</a:t>
              </a:r>
              <a:r>
                <a:rPr lang="en-US" sz="1200" b="1" dirty="0"/>
                <a:t>.</a:t>
              </a:r>
              <a:r>
                <a:rPr lang="en-US" sz="1200" dirty="0" smtClean="0"/>
                <a:t> Median height </a:t>
              </a:r>
              <a:r>
                <a:rPr lang="en-US" sz="1200" dirty="0" err="1" smtClean="0"/>
                <a:t>z</a:t>
              </a:r>
              <a:r>
                <a:rPr lang="en-US" sz="1200" dirty="0" smtClean="0"/>
                <a:t>-scores for patients &lt;16 years old by time on RRT and treatment modality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9-0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264664"/>
              <a:ext cx="5842000" cy="32507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884668"/>
            <a:ext cx="5842000" cy="3088665"/>
            <a:chOff x="1651000" y="1976735"/>
            <a:chExt cx="5842000" cy="3088665"/>
          </a:xfrm>
        </p:grpSpPr>
        <p:sp>
          <p:nvSpPr>
            <p:cNvPr id="18438" name="Rectangle 3"/>
            <p:cNvSpPr>
              <a:spLocks noChangeArrowheads="1"/>
            </p:cNvSpPr>
            <p:nvPr/>
          </p:nvSpPr>
          <p:spPr bwMode="auto">
            <a:xfrm>
              <a:off x="2743200" y="1976735"/>
              <a:ext cx="4343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9.5</a:t>
              </a:r>
              <a:r>
                <a:rPr lang="en-US" sz="1200" b="1" dirty="0"/>
                <a:t>.</a:t>
              </a:r>
              <a:r>
                <a:rPr lang="en-US" sz="1200" dirty="0" smtClean="0"/>
                <a:t> Use of growth hormone in children &lt;16 years old with a height under 2SD between 2002 and 2013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9-05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491740"/>
              <a:ext cx="5842000" cy="25736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788943"/>
            <a:ext cx="5842000" cy="3280115"/>
            <a:chOff x="1651000" y="1976735"/>
            <a:chExt cx="5842000" cy="3280115"/>
          </a:xfrm>
        </p:grpSpPr>
        <p:sp>
          <p:nvSpPr>
            <p:cNvPr id="19461" name="Rectangle 3"/>
            <p:cNvSpPr>
              <a:spLocks noChangeArrowheads="1"/>
            </p:cNvSpPr>
            <p:nvPr/>
          </p:nvSpPr>
          <p:spPr bwMode="auto">
            <a:xfrm>
              <a:off x="2352674" y="1976735"/>
              <a:ext cx="48863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9.6</a:t>
              </a:r>
              <a:r>
                <a:rPr lang="en-US" sz="1200" b="1" dirty="0"/>
                <a:t>.</a:t>
              </a:r>
              <a:r>
                <a:rPr lang="en-US" sz="1200" dirty="0" smtClean="0"/>
                <a:t> Median weight </a:t>
              </a:r>
              <a:r>
                <a:rPr lang="en-US" sz="1200" dirty="0" err="1" smtClean="0"/>
                <a:t>z</a:t>
              </a:r>
              <a:r>
                <a:rPr lang="en-US" sz="1200" dirty="0" smtClean="0"/>
                <a:t>-scores for transplant patients &lt;16 years old in 2013, centre specific and national averages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9-06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421636"/>
              <a:ext cx="5842000" cy="28352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916238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787560"/>
            <a:ext cx="5892800" cy="3282881"/>
            <a:chOff x="1651000" y="1976735"/>
            <a:chExt cx="5892800" cy="3282881"/>
          </a:xfrm>
        </p:grpSpPr>
        <p:sp>
          <p:nvSpPr>
            <p:cNvPr id="20486" name="Rectangle 3"/>
            <p:cNvSpPr>
              <a:spLocks noChangeArrowheads="1"/>
            </p:cNvSpPr>
            <p:nvPr/>
          </p:nvSpPr>
          <p:spPr bwMode="auto">
            <a:xfrm>
              <a:off x="2064566" y="1976735"/>
              <a:ext cx="54792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9.7</a:t>
              </a:r>
              <a:r>
                <a:rPr lang="en-US" sz="1200" b="1" dirty="0"/>
                <a:t>.</a:t>
              </a:r>
              <a:r>
                <a:rPr lang="en-US" sz="1200" dirty="0" smtClean="0"/>
                <a:t> Median weight </a:t>
              </a:r>
              <a:r>
                <a:rPr lang="en-US" sz="1200" dirty="0" err="1" smtClean="0"/>
                <a:t>z</a:t>
              </a:r>
              <a:r>
                <a:rPr lang="en-US" sz="1200" dirty="0" smtClean="0"/>
                <a:t>-scores for dialysis patients &lt;16 years old in 2013,</a:t>
              </a:r>
            </a:p>
            <a:p>
              <a:pPr algn="ctr"/>
              <a:r>
                <a:rPr lang="en-US" sz="1200" dirty="0" smtClean="0"/>
                <a:t>centre specific and national averages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9-07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420112"/>
              <a:ext cx="5842000" cy="28395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87500" y="1789792"/>
            <a:ext cx="5969000" cy="3278416"/>
            <a:chOff x="1651000" y="1981200"/>
            <a:chExt cx="5969000" cy="3278416"/>
          </a:xfrm>
        </p:grpSpPr>
        <p:sp>
          <p:nvSpPr>
            <p:cNvPr id="21509" name="Rectangle 3"/>
            <p:cNvSpPr>
              <a:spLocks noChangeArrowheads="1"/>
            </p:cNvSpPr>
            <p:nvPr/>
          </p:nvSpPr>
          <p:spPr bwMode="auto">
            <a:xfrm>
              <a:off x="2006204" y="1981200"/>
              <a:ext cx="561379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9.8</a:t>
              </a:r>
              <a:r>
                <a:rPr lang="en-US" sz="1200" b="1" dirty="0"/>
                <a:t>.</a:t>
              </a:r>
              <a:r>
                <a:rPr lang="en-US" sz="1200" dirty="0" smtClean="0"/>
                <a:t> Median BMI </a:t>
              </a:r>
              <a:r>
                <a:rPr lang="en-US" sz="1200" dirty="0" err="1" smtClean="0"/>
                <a:t>z</a:t>
              </a:r>
              <a:r>
                <a:rPr lang="en-US" sz="1200" dirty="0" smtClean="0"/>
                <a:t>-scores for transplant patients &lt;16 years old in 2013, centre specific and national averages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9-08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420112"/>
              <a:ext cx="5842000" cy="28395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787560"/>
            <a:ext cx="5842000" cy="3282881"/>
            <a:chOff x="1651000" y="1976735"/>
            <a:chExt cx="5842000" cy="3282881"/>
          </a:xfrm>
        </p:grpSpPr>
        <p:sp>
          <p:nvSpPr>
            <p:cNvPr id="22533" name="Rectangle 3"/>
            <p:cNvSpPr>
              <a:spLocks noChangeArrowheads="1"/>
            </p:cNvSpPr>
            <p:nvPr/>
          </p:nvSpPr>
          <p:spPr bwMode="auto">
            <a:xfrm>
              <a:off x="2112963" y="1976735"/>
              <a:ext cx="53546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9.9</a:t>
              </a:r>
              <a:r>
                <a:rPr lang="en-US" sz="1200" b="1" dirty="0"/>
                <a:t>.</a:t>
              </a:r>
              <a:r>
                <a:rPr lang="en-US" sz="1200" dirty="0" smtClean="0"/>
                <a:t> Median BMI </a:t>
              </a:r>
              <a:r>
                <a:rPr lang="en-US" sz="1200" dirty="0" err="1" smtClean="0"/>
                <a:t>z</a:t>
              </a:r>
              <a:r>
                <a:rPr lang="en-US" sz="1200" dirty="0" smtClean="0"/>
                <a:t>-scores for dialysis patients &lt;16 years old in 2013, centre specific and national averages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9-09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420112"/>
              <a:ext cx="5842000" cy="28395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408</Words>
  <Application>Microsoft Macintosh PowerPoint</Application>
  <PresentationFormat>On-screen Show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Renal Registry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RRUser</dc:creator>
  <cp:lastModifiedBy>Mark Ralph</cp:lastModifiedBy>
  <cp:revision>83</cp:revision>
  <dcterms:created xsi:type="dcterms:W3CDTF">2015-01-08T09:25:29Z</dcterms:created>
  <dcterms:modified xsi:type="dcterms:W3CDTF">2015-01-08T09:26:00Z</dcterms:modified>
</cp:coreProperties>
</file>