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696" y="-9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2F5FA8A-D598-9D48-A408-67E573BB80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1BB24-92AB-A246-9412-8E53AFA88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A8B30-2C62-F945-80B8-14848EA4B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1118D-FD91-4045-A5F4-0C9E949FE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BD76E-C3BC-754A-995F-7ACBC6055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C9123-7447-894B-BABC-3D8D4B2B2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B5F40-2CE3-9445-A203-394F2627A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B6D6F-2234-3249-9423-747AE5E04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D5BA9-363D-374B-BD51-794B5784D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FC9CE-4ADB-F748-A370-EE63BF306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8728E-538E-AF4E-95C0-5AD7D55F0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2AF73-2C8C-384C-A8D3-6C750DC94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96F7E64-B70E-EE40-A944-F0FE5F887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1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3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4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5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6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7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8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9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0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1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2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3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4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5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/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7000" y="1477392"/>
            <a:ext cx="8890000" cy="3903216"/>
            <a:chOff x="127000" y="1816100"/>
            <a:chExt cx="8890000" cy="3903216"/>
          </a:xfrm>
        </p:grpSpPr>
        <p:sp>
          <p:nvSpPr>
            <p:cNvPr id="14342" name="Rectangle 3"/>
            <p:cNvSpPr>
              <a:spLocks noChangeArrowheads="1"/>
            </p:cNvSpPr>
            <p:nvPr/>
          </p:nvSpPr>
          <p:spPr bwMode="auto">
            <a:xfrm>
              <a:off x="1295400" y="1816100"/>
              <a:ext cx="6934200" cy="469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 smtClean="0"/>
                <a:t>Figure 8.1</a:t>
              </a:r>
              <a:r>
                <a:rPr lang="en-US" sz="1200" b="1" dirty="0"/>
                <a:t>.</a:t>
              </a:r>
              <a:r>
                <a:rPr lang="en-US" sz="1200" dirty="0" smtClean="0"/>
                <a:t> Percentage of </a:t>
              </a:r>
              <a:r>
                <a:rPr lang="en-US" sz="1200" dirty="0" err="1" smtClean="0"/>
                <a:t>haemodialysis</a:t>
              </a:r>
              <a:r>
                <a:rPr lang="en-US" sz="1200" dirty="0" smtClean="0"/>
                <a:t> patients with phosphate within the range specified by the RA clinical audit measure (1.1– 1.7 </a:t>
              </a:r>
              <a:r>
                <a:rPr lang="en-US" sz="1200" dirty="0" err="1" smtClean="0"/>
                <a:t>mmol</a:t>
              </a:r>
              <a:r>
                <a:rPr lang="en-US" sz="1200" dirty="0" smtClean="0"/>
                <a:t>/L) by centre in 2013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8-01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2286000"/>
              <a:ext cx="8890000" cy="343331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51000" y="1098613"/>
            <a:ext cx="5842000" cy="4660774"/>
            <a:chOff x="1651000" y="1334869"/>
            <a:chExt cx="5842000" cy="4660774"/>
          </a:xfrm>
        </p:grpSpPr>
        <p:sp>
          <p:nvSpPr>
            <p:cNvPr id="23557" name="Rectangle 3"/>
            <p:cNvSpPr>
              <a:spLocks noChangeArrowheads="1"/>
            </p:cNvSpPr>
            <p:nvPr/>
          </p:nvSpPr>
          <p:spPr bwMode="auto">
            <a:xfrm>
              <a:off x="2743201" y="1334869"/>
              <a:ext cx="419099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8.10</a:t>
              </a:r>
              <a:r>
                <a:rPr lang="en-US" sz="1200" b="1" dirty="0"/>
                <a:t>.</a:t>
              </a:r>
              <a:r>
                <a:rPr lang="en-US" sz="1200" dirty="0" smtClean="0"/>
                <a:t> Longitudinal change in percentage of patients with adjusted calcium &lt;2.2 </a:t>
              </a:r>
              <a:r>
                <a:rPr lang="en-US" sz="1200" dirty="0" err="1" smtClean="0"/>
                <a:t>mmol</a:t>
              </a:r>
              <a:r>
                <a:rPr lang="en-US" sz="1200" dirty="0" smtClean="0"/>
                <a:t>/L, 2.2–2.5 </a:t>
              </a:r>
              <a:r>
                <a:rPr lang="en-US" sz="1200" dirty="0" err="1" smtClean="0"/>
                <a:t>mmol</a:t>
              </a:r>
              <a:r>
                <a:rPr lang="en-US" sz="1200" dirty="0" smtClean="0"/>
                <a:t>/L and &gt;2.5 </a:t>
              </a:r>
              <a:r>
                <a:rPr lang="en-US" sz="1200" dirty="0" err="1" smtClean="0"/>
                <a:t>mmol</a:t>
              </a:r>
              <a:r>
                <a:rPr lang="en-US" sz="1200" dirty="0" smtClean="0"/>
                <a:t>/L by dialysis modality 2003–2013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8-10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019300"/>
              <a:ext cx="5842000" cy="39763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7000" y="1423560"/>
            <a:ext cx="8890000" cy="4010880"/>
            <a:chOff x="127000" y="1748135"/>
            <a:chExt cx="8890000" cy="4010880"/>
          </a:xfrm>
        </p:grpSpPr>
        <p:sp>
          <p:nvSpPr>
            <p:cNvPr id="24582" name="Rectangle 3"/>
            <p:cNvSpPr>
              <a:spLocks noChangeArrowheads="1"/>
            </p:cNvSpPr>
            <p:nvPr/>
          </p:nvSpPr>
          <p:spPr bwMode="auto">
            <a:xfrm>
              <a:off x="2590801" y="1748135"/>
              <a:ext cx="426719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8.11</a:t>
              </a:r>
              <a:r>
                <a:rPr lang="en-US" sz="1200" b="1" dirty="0"/>
                <a:t>.</a:t>
              </a:r>
              <a:r>
                <a:rPr lang="en-US" sz="1200" dirty="0" smtClean="0"/>
                <a:t> Percentage of </a:t>
              </a:r>
              <a:r>
                <a:rPr lang="en-US" sz="1200" dirty="0" err="1" smtClean="0"/>
                <a:t>haemodialysis</a:t>
              </a:r>
              <a:r>
                <a:rPr lang="en-US" sz="1200" dirty="0" smtClean="0"/>
                <a:t> patients with PTH within range (16–72 </a:t>
              </a:r>
              <a:r>
                <a:rPr lang="en-US" sz="1200" dirty="0" err="1" smtClean="0"/>
                <a:t>pmol</a:t>
              </a:r>
              <a:r>
                <a:rPr lang="en-US" sz="1200" dirty="0" smtClean="0"/>
                <a:t>/L) by centre in 2013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8-11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2266188"/>
              <a:ext cx="8890000" cy="34928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266290"/>
            <a:ext cx="4699000" cy="4325420"/>
            <a:chOff x="2349500" y="1595735"/>
            <a:chExt cx="4699000" cy="4325420"/>
          </a:xfrm>
        </p:grpSpPr>
        <p:sp>
          <p:nvSpPr>
            <p:cNvPr id="25606" name="Rectangle 3"/>
            <p:cNvSpPr>
              <a:spLocks noChangeArrowheads="1"/>
            </p:cNvSpPr>
            <p:nvPr/>
          </p:nvSpPr>
          <p:spPr bwMode="auto">
            <a:xfrm>
              <a:off x="2514600" y="1595735"/>
              <a:ext cx="45339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8.12</a:t>
              </a:r>
              <a:r>
                <a:rPr lang="en-US" sz="1200" b="1" dirty="0"/>
                <a:t>.</a:t>
              </a:r>
              <a:r>
                <a:rPr lang="en-US" sz="1200" dirty="0" smtClean="0"/>
                <a:t> Funnel plot of percentage of </a:t>
              </a:r>
              <a:r>
                <a:rPr lang="en-US" sz="1200" dirty="0" err="1" smtClean="0"/>
                <a:t>haemodialysis</a:t>
              </a:r>
              <a:r>
                <a:rPr lang="en-US" sz="1200" dirty="0" smtClean="0"/>
                <a:t> patients with PTH within range (16–72 </a:t>
              </a:r>
              <a:r>
                <a:rPr lang="en-US" sz="1200" dirty="0" err="1" smtClean="0"/>
                <a:t>pmol</a:t>
              </a:r>
              <a:r>
                <a:rPr lang="en-US" sz="1200" dirty="0" smtClean="0"/>
                <a:t>/L) by centre in 2013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8-12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116836"/>
              <a:ext cx="4445000" cy="38043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7000" y="1540578"/>
            <a:ext cx="8890000" cy="3776844"/>
            <a:chOff x="127000" y="2009001"/>
            <a:chExt cx="8890000" cy="3776844"/>
          </a:xfrm>
        </p:grpSpPr>
        <p:sp>
          <p:nvSpPr>
            <p:cNvPr id="26630" name="Rectangle 3"/>
            <p:cNvSpPr>
              <a:spLocks noChangeArrowheads="1"/>
            </p:cNvSpPr>
            <p:nvPr/>
          </p:nvSpPr>
          <p:spPr bwMode="auto">
            <a:xfrm>
              <a:off x="939800" y="2009001"/>
              <a:ext cx="7747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8.13</a:t>
              </a:r>
              <a:r>
                <a:rPr lang="en-US" sz="1200" b="1" dirty="0"/>
                <a:t>.</a:t>
              </a:r>
              <a:r>
                <a:rPr lang="en-US" sz="1200" dirty="0" smtClean="0"/>
                <a:t> Percentage of peritoneal dialysis patients with PTH within range (16–72 </a:t>
              </a:r>
              <a:r>
                <a:rPr lang="en-US" sz="1200" dirty="0" err="1" smtClean="0"/>
                <a:t>pmol</a:t>
              </a:r>
              <a:r>
                <a:rPr lang="en-US" sz="1200" dirty="0" smtClean="0"/>
                <a:t>/L) by centre in 2013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8-13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2255520"/>
              <a:ext cx="8890000" cy="35303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310905"/>
            <a:ext cx="4889500" cy="4236191"/>
            <a:chOff x="2349500" y="1671935"/>
            <a:chExt cx="4889500" cy="4236191"/>
          </a:xfrm>
        </p:grpSpPr>
        <p:sp>
          <p:nvSpPr>
            <p:cNvPr id="27653" name="Rectangle 3"/>
            <p:cNvSpPr>
              <a:spLocks noChangeArrowheads="1"/>
            </p:cNvSpPr>
            <p:nvPr/>
          </p:nvSpPr>
          <p:spPr bwMode="auto">
            <a:xfrm>
              <a:off x="2438400" y="1671935"/>
              <a:ext cx="4800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8.14</a:t>
              </a:r>
              <a:r>
                <a:rPr lang="en-US" sz="1200" b="1" dirty="0"/>
                <a:t>.</a:t>
              </a:r>
              <a:r>
                <a:rPr lang="en-US" sz="1200" dirty="0" smtClean="0"/>
                <a:t> Funnel plot of percentage of peritoneal dialysis patients with PTH within range (16–72 </a:t>
              </a:r>
              <a:r>
                <a:rPr lang="en-US" sz="1200" dirty="0" err="1" smtClean="0"/>
                <a:t>pmol</a:t>
              </a:r>
              <a:r>
                <a:rPr lang="en-US" sz="1200" dirty="0" smtClean="0"/>
                <a:t>/L) by centre in 2013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8-14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147316"/>
              <a:ext cx="4445000" cy="376081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51000" y="1703320"/>
            <a:ext cx="5842000" cy="3451360"/>
            <a:chOff x="1651000" y="1900535"/>
            <a:chExt cx="5842000" cy="3451360"/>
          </a:xfrm>
        </p:grpSpPr>
        <p:sp>
          <p:nvSpPr>
            <p:cNvPr id="28678" name="Rectangle 3"/>
            <p:cNvSpPr>
              <a:spLocks noChangeArrowheads="1"/>
            </p:cNvSpPr>
            <p:nvPr/>
          </p:nvSpPr>
          <p:spPr bwMode="auto">
            <a:xfrm>
              <a:off x="2476728" y="1900535"/>
              <a:ext cx="46098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8.15</a:t>
              </a:r>
              <a:r>
                <a:rPr lang="en-US" sz="1200" b="1" dirty="0"/>
                <a:t>.</a:t>
              </a:r>
              <a:r>
                <a:rPr lang="en-US" sz="1200" dirty="0" smtClean="0"/>
                <a:t> Longitudinal change in percentage of patients with PTH within range (16–72 </a:t>
              </a:r>
              <a:r>
                <a:rPr lang="en-US" sz="1200" dirty="0" err="1" smtClean="0"/>
                <a:t>pmol</a:t>
              </a:r>
              <a:r>
                <a:rPr lang="en-US" sz="1200" dirty="0" smtClean="0"/>
                <a:t>/L) by dialysis modality 2003–2013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8-15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389632"/>
              <a:ext cx="5842000" cy="29622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7000" y="1408770"/>
            <a:ext cx="8890000" cy="4040461"/>
            <a:chOff x="127000" y="1752600"/>
            <a:chExt cx="8890000" cy="4040461"/>
          </a:xfrm>
        </p:grpSpPr>
        <p:sp>
          <p:nvSpPr>
            <p:cNvPr id="29702" name="Rectangle 3"/>
            <p:cNvSpPr>
              <a:spLocks noChangeArrowheads="1"/>
            </p:cNvSpPr>
            <p:nvPr/>
          </p:nvSpPr>
          <p:spPr bwMode="auto">
            <a:xfrm>
              <a:off x="1676401" y="1752600"/>
              <a:ext cx="609599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8.16</a:t>
              </a:r>
              <a:r>
                <a:rPr lang="en-US" sz="1200" b="1" dirty="0"/>
                <a:t>.</a:t>
              </a:r>
              <a:r>
                <a:rPr lang="en-US" sz="1200" dirty="0" smtClean="0"/>
                <a:t> Percentage of HD patients achieving simultaneous control of all three BMD parameters in preventing severe hyperparathyroidism by centre in 2013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8-16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2260092"/>
              <a:ext cx="8890000" cy="353296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/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7000" y="1437037"/>
            <a:ext cx="8890000" cy="3983927"/>
            <a:chOff x="127000" y="1814634"/>
            <a:chExt cx="8890000" cy="3983927"/>
          </a:xfrm>
        </p:grpSpPr>
        <p:sp>
          <p:nvSpPr>
            <p:cNvPr id="30726" name="Rectangle 3"/>
            <p:cNvSpPr>
              <a:spLocks noChangeArrowheads="1"/>
            </p:cNvSpPr>
            <p:nvPr/>
          </p:nvSpPr>
          <p:spPr bwMode="auto">
            <a:xfrm>
              <a:off x="1752600" y="1814634"/>
              <a:ext cx="5791200" cy="471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 smtClean="0"/>
                <a:t>Figure 8.17</a:t>
              </a:r>
              <a:r>
                <a:rPr lang="en-US" sz="1200" b="1" dirty="0"/>
                <a:t>.</a:t>
              </a:r>
              <a:r>
                <a:rPr lang="en-US" sz="1200" dirty="0" smtClean="0"/>
                <a:t> Percentage of PD patients achieving simultaneous control of all three BMD parameters in preventing severe hyperparathyroidism by centre in 2013</a:t>
              </a:r>
              <a:endParaRPr lang="en-US" sz="1200" dirty="0"/>
            </a:p>
          </p:txBody>
        </p:sp>
        <p:pic>
          <p:nvPicPr>
            <p:cNvPr id="5" name="Picture 4" descr="Slide08-17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2260092"/>
              <a:ext cx="8890000" cy="353846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377310"/>
            <a:ext cx="4445000" cy="4103381"/>
            <a:chOff x="2349500" y="1447800"/>
            <a:chExt cx="4445000" cy="4103381"/>
          </a:xfrm>
        </p:grpSpPr>
        <p:sp>
          <p:nvSpPr>
            <p:cNvPr id="31750" name="Rectangle 3"/>
            <p:cNvSpPr>
              <a:spLocks noChangeArrowheads="1"/>
            </p:cNvSpPr>
            <p:nvPr/>
          </p:nvSpPr>
          <p:spPr bwMode="auto">
            <a:xfrm>
              <a:off x="2722563" y="1447800"/>
              <a:ext cx="3906837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8.18</a:t>
              </a:r>
              <a:r>
                <a:rPr lang="en-US" sz="1200" b="1" dirty="0"/>
                <a:t>.</a:t>
              </a:r>
              <a:r>
                <a:rPr lang="en-US" sz="1200" dirty="0" smtClean="0"/>
                <a:t> Funnel plot for percentage of HD patients achieving simultaneous control of all three BMD parameters in preventing severe hyperparathyroidism by centre in 2013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8-18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286000"/>
              <a:ext cx="4445000" cy="32651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365820"/>
            <a:ext cx="4508500" cy="4126361"/>
            <a:chOff x="2349500" y="1563469"/>
            <a:chExt cx="4508500" cy="4126361"/>
          </a:xfrm>
        </p:grpSpPr>
        <p:sp>
          <p:nvSpPr>
            <p:cNvPr id="32773" name="Rectangle 3"/>
            <p:cNvSpPr>
              <a:spLocks noChangeArrowheads="1"/>
            </p:cNvSpPr>
            <p:nvPr/>
          </p:nvSpPr>
          <p:spPr bwMode="auto">
            <a:xfrm>
              <a:off x="2590800" y="1563469"/>
              <a:ext cx="42672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8.19</a:t>
              </a:r>
              <a:r>
                <a:rPr lang="en-US" sz="1200" b="1" dirty="0"/>
                <a:t>.</a:t>
              </a:r>
              <a:r>
                <a:rPr lang="en-US" sz="1200" dirty="0" smtClean="0"/>
                <a:t> Funnel plot for percentage of PD patients achieving simultaneous control of all three BMD parameters in preventing severe hyperparathyroidism by centre in 2013</a:t>
              </a:r>
              <a:endParaRPr lang="en-US" sz="1200" baseline="300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8-19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211324"/>
              <a:ext cx="4445000" cy="347850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443408"/>
            <a:ext cx="4584700" cy="3971185"/>
            <a:chOff x="2349500" y="1600200"/>
            <a:chExt cx="4584700" cy="3971185"/>
          </a:xfrm>
        </p:grpSpPr>
        <p:sp>
          <p:nvSpPr>
            <p:cNvPr id="15366" name="Rectangle 3"/>
            <p:cNvSpPr>
              <a:spLocks noChangeArrowheads="1"/>
            </p:cNvSpPr>
            <p:nvPr/>
          </p:nvSpPr>
          <p:spPr bwMode="auto">
            <a:xfrm>
              <a:off x="2440255" y="1600200"/>
              <a:ext cx="449394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8.2</a:t>
              </a:r>
              <a:r>
                <a:rPr lang="en-US" sz="1200" b="1" dirty="0"/>
                <a:t>.</a:t>
              </a:r>
              <a:r>
                <a:rPr lang="en-US" sz="1200" dirty="0" smtClean="0"/>
                <a:t> Funnel plot of percentage of </a:t>
              </a:r>
              <a:r>
                <a:rPr lang="en-US" sz="1200" dirty="0" err="1" smtClean="0"/>
                <a:t>haemodialysis</a:t>
              </a:r>
              <a:r>
                <a:rPr lang="en-US" sz="1200" dirty="0" smtClean="0"/>
                <a:t> patients with phosphate within the range specified by the RA clinical audit measure (1.1–1.7 </a:t>
              </a:r>
              <a:r>
                <a:rPr lang="en-US" sz="1200" dirty="0" err="1" smtClean="0"/>
                <a:t>mmol</a:t>
              </a:r>
              <a:r>
                <a:rPr lang="en-US" sz="1200" dirty="0" smtClean="0"/>
                <a:t>/L) by centre in 2013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8-02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276856"/>
              <a:ext cx="4445000" cy="32945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7000" y="1408383"/>
            <a:ext cx="8890000" cy="4041234"/>
            <a:chOff x="127000" y="1752600"/>
            <a:chExt cx="8890000" cy="4041234"/>
          </a:xfrm>
        </p:grpSpPr>
        <p:sp>
          <p:nvSpPr>
            <p:cNvPr id="33798" name="Rectangle 3"/>
            <p:cNvSpPr>
              <a:spLocks noChangeArrowheads="1"/>
            </p:cNvSpPr>
            <p:nvPr/>
          </p:nvSpPr>
          <p:spPr bwMode="auto">
            <a:xfrm>
              <a:off x="1676400" y="1752600"/>
              <a:ext cx="6096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8.20</a:t>
              </a:r>
              <a:r>
                <a:rPr lang="en-US" sz="1200" b="1" dirty="0"/>
                <a:t>.</a:t>
              </a:r>
              <a:r>
                <a:rPr lang="en-US" sz="1200" dirty="0" smtClean="0"/>
                <a:t> Percentage of </a:t>
              </a:r>
              <a:r>
                <a:rPr lang="en-US" sz="1200" dirty="0" err="1" smtClean="0"/>
                <a:t>haemodialysis</a:t>
              </a:r>
              <a:r>
                <a:rPr lang="en-US" sz="1200" dirty="0" smtClean="0"/>
                <a:t> patients with serum bicarbonate within range (18–24 </a:t>
              </a:r>
              <a:r>
                <a:rPr lang="en-US" sz="1200" dirty="0" err="1" smtClean="0"/>
                <a:t>mmol</a:t>
              </a:r>
              <a:r>
                <a:rPr lang="en-US" sz="1200" dirty="0" smtClean="0"/>
                <a:t>/L) by centre in 2013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8-20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2247900"/>
              <a:ext cx="8890000" cy="354593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503507"/>
            <a:ext cx="4773145" cy="3850986"/>
            <a:chOff x="2349500" y="1752600"/>
            <a:chExt cx="4773145" cy="3850986"/>
          </a:xfrm>
        </p:grpSpPr>
        <p:sp>
          <p:nvSpPr>
            <p:cNvPr id="34822" name="Rectangle 3"/>
            <p:cNvSpPr>
              <a:spLocks noChangeArrowheads="1"/>
            </p:cNvSpPr>
            <p:nvPr/>
          </p:nvSpPr>
          <p:spPr bwMode="auto">
            <a:xfrm>
              <a:off x="2438400" y="1752600"/>
              <a:ext cx="468424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 dirty="0" smtClean="0"/>
                <a:t>Figure 8.21</a:t>
              </a:r>
              <a:r>
                <a:rPr lang="en-US" sz="1200" b="1" dirty="0"/>
                <a:t>.</a:t>
              </a:r>
              <a:r>
                <a:rPr lang="en-US" sz="1200" dirty="0" smtClean="0"/>
                <a:t> Funnel plot for percentage of </a:t>
              </a:r>
              <a:r>
                <a:rPr lang="en-US" sz="1200" dirty="0" err="1" smtClean="0"/>
                <a:t>haemodialysis</a:t>
              </a:r>
              <a:r>
                <a:rPr lang="en-US" sz="1200" dirty="0" smtClean="0"/>
                <a:t> patients</a:t>
              </a:r>
            </a:p>
            <a:p>
              <a:r>
                <a:rPr lang="en-US" sz="1200" dirty="0" smtClean="0"/>
                <a:t>within the range for bicarbonate (18–24 </a:t>
              </a:r>
              <a:r>
                <a:rPr lang="en-US" sz="1200" dirty="0" err="1" smtClean="0"/>
                <a:t>mmol</a:t>
              </a:r>
              <a:r>
                <a:rPr lang="en-US" sz="1200" dirty="0" smtClean="0"/>
                <a:t>/L) by centre in 2013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8-21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275332"/>
              <a:ext cx="4445000" cy="332825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7000" y="1407470"/>
            <a:ext cx="8890000" cy="4043060"/>
            <a:chOff x="127000" y="1752600"/>
            <a:chExt cx="8890000" cy="4043060"/>
          </a:xfrm>
        </p:grpSpPr>
        <p:sp>
          <p:nvSpPr>
            <p:cNvPr id="35846" name="Rectangle 3"/>
            <p:cNvSpPr>
              <a:spLocks noChangeArrowheads="1"/>
            </p:cNvSpPr>
            <p:nvPr/>
          </p:nvSpPr>
          <p:spPr bwMode="auto">
            <a:xfrm>
              <a:off x="1472185" y="1752600"/>
              <a:ext cx="645261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8.22</a:t>
              </a:r>
              <a:r>
                <a:rPr lang="en-US" sz="1200" b="1" dirty="0"/>
                <a:t>.</a:t>
              </a:r>
              <a:r>
                <a:rPr lang="en-US" sz="1200" dirty="0" smtClean="0"/>
                <a:t> Percentage of peritoneal dialysis patients with serum bicarbonate within range (22–30 </a:t>
              </a:r>
              <a:r>
                <a:rPr lang="en-US" sz="1200" dirty="0" err="1" smtClean="0"/>
                <a:t>mmol</a:t>
              </a:r>
              <a:r>
                <a:rPr lang="en-US" sz="1200" dirty="0" smtClean="0"/>
                <a:t>/L) by centre in 2013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8-22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2247900"/>
              <a:ext cx="8890000" cy="35477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916238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382451"/>
            <a:ext cx="4445000" cy="4093099"/>
            <a:chOff x="2349500" y="1563469"/>
            <a:chExt cx="4445000" cy="4093099"/>
          </a:xfrm>
        </p:grpSpPr>
        <p:sp>
          <p:nvSpPr>
            <p:cNvPr id="36870" name="Rectangle 3"/>
            <p:cNvSpPr>
              <a:spLocks noChangeArrowheads="1"/>
            </p:cNvSpPr>
            <p:nvPr/>
          </p:nvSpPr>
          <p:spPr bwMode="auto">
            <a:xfrm>
              <a:off x="2895600" y="1563469"/>
              <a:ext cx="373379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8.23</a:t>
              </a:r>
              <a:r>
                <a:rPr lang="en-US" sz="1200" b="1" dirty="0"/>
                <a:t>.</a:t>
              </a:r>
              <a:r>
                <a:rPr lang="en-US" sz="1200" dirty="0" smtClean="0"/>
                <a:t> Funnel plot for percentage of peritoneal dialysis patients within the range for bicarbonate (22–30 </a:t>
              </a:r>
              <a:r>
                <a:rPr lang="en-US" sz="1200" dirty="0" err="1" smtClean="0"/>
                <a:t>mmol</a:t>
              </a:r>
              <a:r>
                <a:rPr lang="en-US" sz="1200" dirty="0" smtClean="0"/>
                <a:t>/L) by centre in 2013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8-23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221992"/>
              <a:ext cx="4445000" cy="34345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51000" y="1449863"/>
            <a:ext cx="5842000" cy="3958275"/>
            <a:chOff x="1651000" y="1600200"/>
            <a:chExt cx="5842000" cy="3958275"/>
          </a:xfrm>
        </p:grpSpPr>
        <p:sp>
          <p:nvSpPr>
            <p:cNvPr id="37894" name="Rectangle 3"/>
            <p:cNvSpPr>
              <a:spLocks noChangeArrowheads="1"/>
            </p:cNvSpPr>
            <p:nvPr/>
          </p:nvSpPr>
          <p:spPr bwMode="auto">
            <a:xfrm>
              <a:off x="2209800" y="1600200"/>
              <a:ext cx="51054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8.24. </a:t>
              </a:r>
              <a:r>
                <a:rPr lang="en-US" sz="1200" dirty="0" smtClean="0"/>
                <a:t>Longitudinal change in percentage of patients within the range for bicarbonate (18–24 </a:t>
              </a:r>
              <a:r>
                <a:rPr lang="en-US" sz="1200" dirty="0" err="1" smtClean="0"/>
                <a:t>mmol</a:t>
              </a:r>
              <a:r>
                <a:rPr lang="en-US" sz="1200" dirty="0" smtClean="0"/>
                <a:t>/L for HD and 22–30 </a:t>
              </a:r>
              <a:r>
                <a:rPr lang="en-US" sz="1200" dirty="0" err="1" smtClean="0"/>
                <a:t>mmol</a:t>
              </a:r>
              <a:r>
                <a:rPr lang="en-US" sz="1200" dirty="0" smtClean="0"/>
                <a:t>/L for PD) by dialysis modality 2003–2013 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8-24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275332"/>
              <a:ext cx="5842000" cy="32831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7000" y="1440754"/>
            <a:ext cx="8890000" cy="3976493"/>
            <a:chOff x="127000" y="1748135"/>
            <a:chExt cx="8890000" cy="3976493"/>
          </a:xfrm>
        </p:grpSpPr>
        <p:sp>
          <p:nvSpPr>
            <p:cNvPr id="16390" name="Rectangle 3"/>
            <p:cNvSpPr>
              <a:spLocks noChangeArrowheads="1"/>
            </p:cNvSpPr>
            <p:nvPr/>
          </p:nvSpPr>
          <p:spPr bwMode="auto">
            <a:xfrm>
              <a:off x="1600200" y="1748135"/>
              <a:ext cx="6172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8.3</a:t>
              </a:r>
              <a:r>
                <a:rPr lang="en-US" sz="1200" b="1" dirty="0"/>
                <a:t>.</a:t>
              </a:r>
              <a:r>
                <a:rPr lang="en-US" sz="1200" dirty="0" smtClean="0"/>
                <a:t> Percentage of peritoneal dialysis patients with phosphate within the range specified by the RA clinical audit measure (1.1–1.7 </a:t>
              </a:r>
              <a:r>
                <a:rPr lang="en-US" sz="1200" dirty="0" err="1" smtClean="0"/>
                <a:t>mmol</a:t>
              </a:r>
              <a:r>
                <a:rPr lang="en-US" sz="1200" dirty="0" smtClean="0"/>
                <a:t>/L) by centre in 2013</a:t>
              </a:r>
              <a:endParaRPr lang="en-US" sz="1200" baseline="300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6" name="Picture 5" descr="Slide08-03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2286000"/>
              <a:ext cx="8890000" cy="34386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538017"/>
            <a:ext cx="4711700" cy="3781966"/>
            <a:chOff x="2349500" y="1677988"/>
            <a:chExt cx="4711700" cy="3781966"/>
          </a:xfrm>
        </p:grpSpPr>
        <p:sp>
          <p:nvSpPr>
            <p:cNvPr id="17414" name="Rectangle 3"/>
            <p:cNvSpPr>
              <a:spLocks noChangeArrowheads="1"/>
            </p:cNvSpPr>
            <p:nvPr/>
          </p:nvSpPr>
          <p:spPr bwMode="auto">
            <a:xfrm>
              <a:off x="2514600" y="1677988"/>
              <a:ext cx="45466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8.4</a:t>
              </a:r>
              <a:r>
                <a:rPr lang="en-US" sz="1200" b="1" dirty="0"/>
                <a:t>.</a:t>
              </a:r>
              <a:r>
                <a:rPr lang="en-US" sz="1200" dirty="0" smtClean="0"/>
                <a:t> Funnel plot of percentage of peritoneal dialysis patients with phosphate within the range specified by the RA clinical audit measure (1.1–1.7 </a:t>
              </a:r>
              <a:r>
                <a:rPr lang="en-US" sz="1200" dirty="0" err="1" smtClean="0"/>
                <a:t>mmol</a:t>
              </a:r>
              <a:r>
                <a:rPr lang="en-US" sz="1200" dirty="0" smtClean="0"/>
                <a:t>/L) by centre in 2013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8-04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351532"/>
              <a:ext cx="4445000" cy="310842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51000" y="1121764"/>
            <a:ext cx="5842000" cy="4614472"/>
            <a:chOff x="1651000" y="1334869"/>
            <a:chExt cx="5842000" cy="4614472"/>
          </a:xfrm>
        </p:grpSpPr>
        <p:sp>
          <p:nvSpPr>
            <p:cNvPr id="18438" name="Rectangle 3"/>
            <p:cNvSpPr>
              <a:spLocks noChangeArrowheads="1"/>
            </p:cNvSpPr>
            <p:nvPr/>
          </p:nvSpPr>
          <p:spPr bwMode="auto">
            <a:xfrm>
              <a:off x="2590801" y="1334869"/>
              <a:ext cx="419099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8.5</a:t>
              </a:r>
              <a:r>
                <a:rPr lang="en-US" sz="1200" b="1" dirty="0"/>
                <a:t>.</a:t>
              </a:r>
              <a:r>
                <a:rPr lang="en-US" sz="1200" dirty="0" smtClean="0"/>
                <a:t> Longitudinal change in percentage of patients with phosphate below, within and above the 2010 RA standard by dialysis modality 2003–2013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8-05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060448"/>
              <a:ext cx="5842000" cy="388889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7000" y="1520644"/>
            <a:ext cx="8890000" cy="3816712"/>
            <a:chOff x="127000" y="1967313"/>
            <a:chExt cx="8890000" cy="3816712"/>
          </a:xfrm>
        </p:grpSpPr>
        <p:sp>
          <p:nvSpPr>
            <p:cNvPr id="19461" name="Rectangle 3"/>
            <p:cNvSpPr>
              <a:spLocks noChangeArrowheads="1"/>
            </p:cNvSpPr>
            <p:nvPr/>
          </p:nvSpPr>
          <p:spPr bwMode="auto">
            <a:xfrm>
              <a:off x="609600" y="1967313"/>
              <a:ext cx="8382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8.6</a:t>
              </a:r>
              <a:r>
                <a:rPr lang="en-US" sz="1200" b="1" dirty="0"/>
                <a:t>.</a:t>
              </a:r>
              <a:r>
                <a:rPr lang="en-US" sz="1200" dirty="0" smtClean="0"/>
                <a:t> Percentage of </a:t>
              </a:r>
              <a:r>
                <a:rPr lang="en-US" sz="1200" dirty="0" err="1" smtClean="0"/>
                <a:t>haemodialysis</a:t>
              </a:r>
              <a:r>
                <a:rPr lang="en-US" sz="1200" dirty="0" smtClean="0"/>
                <a:t> patients with adjusted calcium within range (2.2–2.5 </a:t>
              </a:r>
              <a:r>
                <a:rPr lang="en-US" sz="1200" dirty="0" err="1" smtClean="0"/>
                <a:t>mmol</a:t>
              </a:r>
              <a:r>
                <a:rPr lang="en-US" sz="1200" dirty="0" smtClean="0"/>
                <a:t>/L) by centre in 2013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8-06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2255520"/>
              <a:ext cx="8890000" cy="352850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916238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555546"/>
            <a:ext cx="4445000" cy="3746909"/>
            <a:chOff x="2349500" y="1676400"/>
            <a:chExt cx="4445000" cy="3746909"/>
          </a:xfrm>
        </p:grpSpPr>
        <p:sp>
          <p:nvSpPr>
            <p:cNvPr id="20486" name="Rectangle 3"/>
            <p:cNvSpPr>
              <a:spLocks noChangeArrowheads="1"/>
            </p:cNvSpPr>
            <p:nvPr/>
          </p:nvSpPr>
          <p:spPr bwMode="auto">
            <a:xfrm>
              <a:off x="2965830" y="1676400"/>
              <a:ext cx="351117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8.7</a:t>
              </a:r>
              <a:r>
                <a:rPr lang="en-US" sz="1200" b="1" dirty="0"/>
                <a:t>.</a:t>
              </a:r>
              <a:r>
                <a:rPr lang="en-US" sz="1200" dirty="0" smtClean="0"/>
                <a:t> Funnel plot of percentage of </a:t>
              </a:r>
              <a:r>
                <a:rPr lang="en-US" sz="1200" dirty="0" err="1" smtClean="0"/>
                <a:t>haemodialysis</a:t>
              </a:r>
              <a:r>
                <a:rPr lang="en-US" sz="1200" dirty="0" smtClean="0"/>
                <a:t> patients with adjusted calcium within range (2.2–2.5 </a:t>
              </a:r>
              <a:r>
                <a:rPr lang="en-US" sz="1200" dirty="0" err="1" smtClean="0"/>
                <a:t>mmol</a:t>
              </a:r>
              <a:r>
                <a:rPr lang="en-US" sz="1200" dirty="0" smtClean="0"/>
                <a:t>/L) by centre in 2013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8-07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350008"/>
              <a:ext cx="4445000" cy="307330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7000" y="1415393"/>
            <a:ext cx="8890000" cy="4027214"/>
            <a:chOff x="127000" y="1752600"/>
            <a:chExt cx="8890000" cy="4027214"/>
          </a:xfrm>
        </p:grpSpPr>
        <p:sp>
          <p:nvSpPr>
            <p:cNvPr id="21509" name="Rectangle 3"/>
            <p:cNvSpPr>
              <a:spLocks noChangeArrowheads="1"/>
            </p:cNvSpPr>
            <p:nvPr/>
          </p:nvSpPr>
          <p:spPr bwMode="auto">
            <a:xfrm>
              <a:off x="1549004" y="1752600"/>
              <a:ext cx="629959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8.8</a:t>
              </a:r>
              <a:r>
                <a:rPr lang="en-US" sz="1200" b="1" dirty="0"/>
                <a:t>.</a:t>
              </a:r>
              <a:r>
                <a:rPr lang="en-US" sz="1200" dirty="0" smtClean="0"/>
                <a:t> Percentage of peritoneal dialysis patients with adjusted calcium within range (2.2–2.5 </a:t>
              </a:r>
              <a:r>
                <a:rPr lang="en-US" sz="1200" dirty="0" err="1" smtClean="0"/>
                <a:t>mmol</a:t>
              </a:r>
              <a:r>
                <a:rPr lang="en-US" sz="1200" dirty="0" smtClean="0"/>
                <a:t>/L) by centre in 2013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8-08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0" y="2253996"/>
              <a:ext cx="8890000" cy="352581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517525"/>
            <a:ext cx="4660900" cy="3822950"/>
            <a:chOff x="2349500" y="1639669"/>
            <a:chExt cx="4660900" cy="3822950"/>
          </a:xfrm>
        </p:grpSpPr>
        <p:sp>
          <p:nvSpPr>
            <p:cNvPr id="22533" name="Rectangle 3"/>
            <p:cNvSpPr>
              <a:spLocks noChangeArrowheads="1"/>
            </p:cNvSpPr>
            <p:nvPr/>
          </p:nvSpPr>
          <p:spPr bwMode="auto">
            <a:xfrm>
              <a:off x="2570163" y="1639669"/>
              <a:ext cx="444023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8.9</a:t>
              </a:r>
              <a:r>
                <a:rPr lang="en-US" sz="1200" b="1" dirty="0"/>
                <a:t>.</a:t>
              </a:r>
              <a:r>
                <a:rPr lang="en-US" sz="1200" dirty="0" smtClean="0"/>
                <a:t> Funnel plot of percentage of peritoneal dialysis patients with adjusted calcium within range (2.2–2.5 </a:t>
              </a:r>
              <a:r>
                <a:rPr lang="en-US" sz="1200" dirty="0" err="1" smtClean="0"/>
                <a:t>mmol</a:t>
              </a:r>
              <a:r>
                <a:rPr lang="en-US" sz="1200" dirty="0" smtClean="0"/>
                <a:t>/L) by centre in 2013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08-09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348484"/>
              <a:ext cx="4445000" cy="31141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810</Words>
  <Application>Microsoft Macintosh PowerPoint</Application>
  <PresentationFormat>On-screen Show (4:3)</PresentationFormat>
  <Paragraphs>49</Paragraphs>
  <Slides>24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Renal Registry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RRUser</dc:creator>
  <cp:lastModifiedBy>Mark Ralph</cp:lastModifiedBy>
  <cp:revision>86</cp:revision>
  <dcterms:created xsi:type="dcterms:W3CDTF">2015-01-08T09:25:28Z</dcterms:created>
  <dcterms:modified xsi:type="dcterms:W3CDTF">2015-01-08T09:25:52Z</dcterms:modified>
</cp:coreProperties>
</file>