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696" y="-1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2F5FA8A-D598-9D48-A408-67E573BB802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1BB24-92AB-A246-9412-8E53AFA88D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A8B30-2C62-F945-80B8-14848EA4B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1118D-FD91-4045-A5F4-0C9E949FEB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BD76E-C3BC-754A-995F-7ACBC60553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C9123-7447-894B-BABC-3D8D4B2B2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B5F40-2CE3-9445-A203-394F2627A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B6D6F-2234-3249-9423-747AE5E040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D5BA9-363D-374B-BD51-794B5784D0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FC9CE-4ADB-F748-A370-EE63BF306A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8728E-538E-AF4E-95C0-5AD7D55F09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2AF73-2C8C-384C-A8D3-6C750DC94A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96F7E64-B70E-EE40-A944-F0FE5F887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5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8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9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1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2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3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4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5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6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7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8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9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0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1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2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3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4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5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6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7000" y="1560153"/>
            <a:ext cx="8890000" cy="3737695"/>
            <a:chOff x="127000" y="2000182"/>
            <a:chExt cx="8890000" cy="3737695"/>
          </a:xfrm>
        </p:grpSpPr>
        <p:sp>
          <p:nvSpPr>
            <p:cNvPr id="14342" name="Rectangle 3"/>
            <p:cNvSpPr>
              <a:spLocks noChangeArrowheads="1"/>
            </p:cNvSpPr>
            <p:nvPr/>
          </p:nvSpPr>
          <p:spPr bwMode="auto">
            <a:xfrm>
              <a:off x="1295400" y="2000182"/>
              <a:ext cx="7086600" cy="209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200" b="1" dirty="0" smtClean="0"/>
                <a:t>Figure 7.1</a:t>
              </a:r>
              <a:r>
                <a:rPr lang="en-US" sz="1200" b="1" dirty="0"/>
                <a:t>.</a:t>
              </a:r>
              <a:r>
                <a:rPr lang="en-US" sz="1200" dirty="0" smtClean="0"/>
                <a:t> Median </a:t>
              </a:r>
              <a:r>
                <a:rPr lang="en-US" sz="1200" dirty="0" err="1" smtClean="0"/>
                <a:t>haemoglobin</a:t>
              </a:r>
              <a:r>
                <a:rPr lang="en-US" sz="1200" dirty="0" smtClean="0"/>
                <a:t> for incident dialysis patients at start of dialysis treatment </a:t>
              </a:r>
              <a:r>
                <a:rPr lang="en-US" sz="1200" smtClean="0"/>
                <a:t>in </a:t>
              </a:r>
              <a:r>
                <a:rPr lang="en-US" sz="1200" smtClean="0"/>
                <a:t>2015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6" name="Picture 5" descr="Slide07-0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72284"/>
              <a:ext cx="8890000" cy="346559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453236"/>
            <a:ext cx="4445000" cy="3951528"/>
            <a:chOff x="2349500" y="1752600"/>
            <a:chExt cx="4445000" cy="3951528"/>
          </a:xfrm>
        </p:grpSpPr>
        <p:sp>
          <p:nvSpPr>
            <p:cNvPr id="23557" name="Rectangle 3"/>
            <p:cNvSpPr>
              <a:spLocks noChangeArrowheads="1"/>
            </p:cNvSpPr>
            <p:nvPr/>
          </p:nvSpPr>
          <p:spPr bwMode="auto">
            <a:xfrm>
              <a:off x="2743200" y="1752600"/>
              <a:ext cx="396239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7.10</a:t>
              </a:r>
              <a:r>
                <a:rPr lang="en-US" sz="1200" b="1" dirty="0"/>
                <a:t>.</a:t>
              </a:r>
              <a:r>
                <a:rPr lang="en-US" sz="1200" dirty="0" smtClean="0"/>
                <a:t> Funnel plot of percentage of HD patients with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by centre in 2015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10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221992"/>
              <a:ext cx="4445000" cy="34821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451004"/>
            <a:ext cx="4445000" cy="3955993"/>
            <a:chOff x="2349500" y="1748135"/>
            <a:chExt cx="4445000" cy="3955993"/>
          </a:xfrm>
        </p:grpSpPr>
        <p:sp>
          <p:nvSpPr>
            <p:cNvPr id="24582" name="Rectangle 3"/>
            <p:cNvSpPr>
              <a:spLocks noChangeArrowheads="1"/>
            </p:cNvSpPr>
            <p:nvPr/>
          </p:nvSpPr>
          <p:spPr bwMode="auto">
            <a:xfrm>
              <a:off x="2819401" y="1748135"/>
              <a:ext cx="396239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7.11</a:t>
              </a:r>
              <a:r>
                <a:rPr lang="en-US" sz="1200" b="1" dirty="0"/>
                <a:t>.</a:t>
              </a:r>
              <a:r>
                <a:rPr lang="en-US" sz="1200" dirty="0" smtClean="0"/>
                <a:t> Funnel plot of percentage of HD patients with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and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&lt;</a:t>
              </a:r>
              <a:r>
                <a:rPr lang="en-US" sz="1200" dirty="0" smtClean="0"/>
                <a:t>120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by centre in 2015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1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221992"/>
              <a:ext cx="4445000" cy="34821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560101"/>
            <a:ext cx="8890000" cy="3737799"/>
            <a:chOff x="127000" y="2009001"/>
            <a:chExt cx="8890000" cy="3737799"/>
          </a:xfrm>
        </p:grpSpPr>
        <p:sp>
          <p:nvSpPr>
            <p:cNvPr id="25606" name="Rectangle 3"/>
            <p:cNvSpPr>
              <a:spLocks noChangeArrowheads="1"/>
            </p:cNvSpPr>
            <p:nvPr/>
          </p:nvSpPr>
          <p:spPr bwMode="auto">
            <a:xfrm>
              <a:off x="1981200" y="2009001"/>
              <a:ext cx="56642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7.12</a:t>
              </a:r>
              <a:r>
                <a:rPr lang="en-US" sz="1200" b="1" dirty="0"/>
                <a:t>.</a:t>
              </a:r>
              <a:r>
                <a:rPr lang="en-US" sz="1200" dirty="0" smtClean="0"/>
                <a:t> Median </a:t>
              </a:r>
              <a:r>
                <a:rPr lang="en-US" sz="1200" dirty="0" err="1" smtClean="0"/>
                <a:t>haemoglobin</a:t>
              </a:r>
              <a:r>
                <a:rPr lang="en-US" sz="1200" dirty="0" smtClean="0"/>
                <a:t> in patients treated with PD by centre in 2015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1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72284"/>
              <a:ext cx="8890000" cy="347451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546833"/>
            <a:ext cx="8890000" cy="3764334"/>
            <a:chOff x="127000" y="1981200"/>
            <a:chExt cx="8890000" cy="3764334"/>
          </a:xfrm>
        </p:grpSpPr>
        <p:sp>
          <p:nvSpPr>
            <p:cNvPr id="26630" name="Rectangle 3"/>
            <p:cNvSpPr>
              <a:spLocks noChangeArrowheads="1"/>
            </p:cNvSpPr>
            <p:nvPr/>
          </p:nvSpPr>
          <p:spPr bwMode="auto">
            <a:xfrm>
              <a:off x="1676400" y="1981200"/>
              <a:ext cx="63246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7.13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PD patients with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and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&lt;</a:t>
              </a:r>
              <a:r>
                <a:rPr lang="en-US" sz="1200" dirty="0" smtClean="0"/>
                <a:t>120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by centre in 2015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1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73808"/>
              <a:ext cx="8890000" cy="347172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375595"/>
            <a:ext cx="8890000" cy="4106811"/>
            <a:chOff x="127000" y="1856601"/>
            <a:chExt cx="8890000" cy="4106811"/>
          </a:xfrm>
        </p:grpSpPr>
        <p:sp>
          <p:nvSpPr>
            <p:cNvPr id="27653" name="Rectangle 3"/>
            <p:cNvSpPr>
              <a:spLocks noChangeArrowheads="1"/>
            </p:cNvSpPr>
            <p:nvPr/>
          </p:nvSpPr>
          <p:spPr bwMode="auto">
            <a:xfrm>
              <a:off x="1879600" y="1856601"/>
              <a:ext cx="59690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7.14</a:t>
              </a:r>
              <a:r>
                <a:rPr lang="en-US" sz="1200" b="1" dirty="0"/>
                <a:t>.</a:t>
              </a:r>
              <a:r>
                <a:rPr lang="en-US" sz="1200" dirty="0" smtClean="0"/>
                <a:t> Distribution of </a:t>
              </a:r>
              <a:r>
                <a:rPr lang="en-US" sz="1200" dirty="0" err="1" smtClean="0"/>
                <a:t>haemoglobin</a:t>
              </a:r>
              <a:r>
                <a:rPr lang="en-US" sz="1200" dirty="0" smtClean="0"/>
                <a:t> in patients treated with PD by centre in 2015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14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153412"/>
              <a:ext cx="8890000" cy="3810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669022"/>
            <a:ext cx="4445000" cy="3519957"/>
            <a:chOff x="2349500" y="1900535"/>
            <a:chExt cx="4445000" cy="3519957"/>
          </a:xfrm>
        </p:grpSpPr>
        <p:sp>
          <p:nvSpPr>
            <p:cNvPr id="28678" name="Rectangle 3"/>
            <p:cNvSpPr>
              <a:spLocks noChangeArrowheads="1"/>
            </p:cNvSpPr>
            <p:nvPr/>
          </p:nvSpPr>
          <p:spPr bwMode="auto">
            <a:xfrm>
              <a:off x="2705328" y="1900535"/>
              <a:ext cx="40002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7.15</a:t>
              </a:r>
              <a:r>
                <a:rPr lang="en-US" sz="1200" b="1" dirty="0"/>
                <a:t>.</a:t>
              </a:r>
              <a:r>
                <a:rPr lang="en-US" sz="1200" dirty="0" smtClean="0"/>
                <a:t> Funnel plot of percentage of PD patients with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by centre in 2015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15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351532"/>
              <a:ext cx="4445000" cy="30689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597120"/>
            <a:ext cx="4445000" cy="3663761"/>
            <a:chOff x="2349500" y="1824335"/>
            <a:chExt cx="4445000" cy="3663761"/>
          </a:xfrm>
        </p:grpSpPr>
        <p:sp>
          <p:nvSpPr>
            <p:cNvPr id="29702" name="Rectangle 3"/>
            <p:cNvSpPr>
              <a:spLocks noChangeArrowheads="1"/>
            </p:cNvSpPr>
            <p:nvPr/>
          </p:nvSpPr>
          <p:spPr bwMode="auto">
            <a:xfrm>
              <a:off x="2801939" y="1824335"/>
              <a:ext cx="382746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7.16</a:t>
              </a:r>
              <a:r>
                <a:rPr lang="en-US" sz="1200" b="1" dirty="0"/>
                <a:t>.</a:t>
              </a:r>
              <a:r>
                <a:rPr lang="en-US" sz="1200" dirty="0" smtClean="0"/>
                <a:t> Funnel plot of percentage of PD patients with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and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&lt;</a:t>
              </a:r>
              <a:r>
                <a:rPr lang="en-US" sz="1200" dirty="0" smtClean="0"/>
                <a:t>120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by centre in 2015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16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314956"/>
              <a:ext cx="4445000" cy="31731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459136"/>
            <a:ext cx="8890000" cy="3939729"/>
            <a:chOff x="127000" y="1917700"/>
            <a:chExt cx="8890000" cy="3939729"/>
          </a:xfrm>
        </p:grpSpPr>
        <p:sp>
          <p:nvSpPr>
            <p:cNvPr id="30726" name="Rectangle 3"/>
            <p:cNvSpPr>
              <a:spLocks noChangeArrowheads="1"/>
            </p:cNvSpPr>
            <p:nvPr/>
          </p:nvSpPr>
          <p:spPr bwMode="auto">
            <a:xfrm>
              <a:off x="1219200" y="1917700"/>
              <a:ext cx="7239000" cy="3189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US" sz="1200" b="1" dirty="0" smtClean="0"/>
                <a:t>Figure 7.17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incident and prevalent dialysis patients with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by centre in 2015</a:t>
              </a:r>
              <a:endParaRPr lang="en-US" sz="1200" dirty="0"/>
            </a:p>
          </p:txBody>
        </p:sp>
        <p:pic>
          <p:nvPicPr>
            <p:cNvPr id="5" name="Picture 4" descr="Slide07-17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18944"/>
              <a:ext cx="8890000" cy="363848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482324"/>
            <a:ext cx="5842000" cy="3893353"/>
            <a:chOff x="1651000" y="1676400"/>
            <a:chExt cx="5842000" cy="3893353"/>
          </a:xfrm>
        </p:grpSpPr>
        <p:pic>
          <p:nvPicPr>
            <p:cNvPr id="5" name="Picture 4" descr="Slide07-18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194560"/>
              <a:ext cx="5842000" cy="3375193"/>
            </a:xfrm>
            <a:prstGeom prst="rect">
              <a:avLst/>
            </a:prstGeom>
          </p:spPr>
        </p:pic>
        <p:sp>
          <p:nvSpPr>
            <p:cNvPr id="31750" name="Rectangle 3"/>
            <p:cNvSpPr>
              <a:spLocks noChangeArrowheads="1"/>
            </p:cNvSpPr>
            <p:nvPr/>
          </p:nvSpPr>
          <p:spPr bwMode="auto">
            <a:xfrm>
              <a:off x="2362200" y="1676400"/>
              <a:ext cx="489743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7.18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incident and prevalent dialysis patients (1998–2015) with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624936"/>
            <a:ext cx="8890000" cy="3608128"/>
            <a:chOff x="127000" y="2032000"/>
            <a:chExt cx="8890000" cy="3608128"/>
          </a:xfrm>
        </p:grpSpPr>
        <p:sp>
          <p:nvSpPr>
            <p:cNvPr id="32773" name="Rectangle 3"/>
            <p:cNvSpPr>
              <a:spLocks noChangeArrowheads="1"/>
            </p:cNvSpPr>
            <p:nvPr/>
          </p:nvSpPr>
          <p:spPr bwMode="auto">
            <a:xfrm>
              <a:off x="2286000" y="2032000"/>
              <a:ext cx="512862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7.19</a:t>
              </a:r>
              <a:r>
                <a:rPr lang="en-US" sz="1200" b="1" dirty="0"/>
                <a:t>.</a:t>
              </a:r>
              <a:r>
                <a:rPr lang="en-US" sz="1200" dirty="0" smtClean="0"/>
                <a:t> Median </a:t>
              </a:r>
              <a:r>
                <a:rPr lang="en-US" sz="1200" dirty="0" err="1" smtClean="0"/>
                <a:t>ferritin</a:t>
              </a:r>
              <a:r>
                <a:rPr lang="en-US" sz="1200" dirty="0" smtClean="0"/>
                <a:t> in patients treated with HD by centre in 2015</a:t>
              </a:r>
              <a:endParaRPr lang="en-US" sz="1200" baseline="300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19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305812"/>
              <a:ext cx="8890000" cy="333431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565452"/>
            <a:ext cx="8890000" cy="3727097"/>
            <a:chOff x="127000" y="2009001"/>
            <a:chExt cx="8890000" cy="3727097"/>
          </a:xfrm>
        </p:grpSpPr>
        <p:sp>
          <p:nvSpPr>
            <p:cNvPr id="15366" name="Rectangle 3"/>
            <p:cNvSpPr>
              <a:spLocks noChangeArrowheads="1"/>
            </p:cNvSpPr>
            <p:nvPr/>
          </p:nvSpPr>
          <p:spPr bwMode="auto">
            <a:xfrm>
              <a:off x="1136740" y="2009001"/>
              <a:ext cx="732146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7.2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incident dialysis patients with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at start of dialysis treatment in 2015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0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72284"/>
              <a:ext cx="8890000" cy="346381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621369"/>
            <a:ext cx="8890000" cy="3615263"/>
            <a:chOff x="127000" y="2044700"/>
            <a:chExt cx="8890000" cy="3615263"/>
          </a:xfrm>
        </p:grpSpPr>
        <p:sp>
          <p:nvSpPr>
            <p:cNvPr id="33798" name="Rectangle 3"/>
            <p:cNvSpPr>
              <a:spLocks noChangeArrowheads="1"/>
            </p:cNvSpPr>
            <p:nvPr/>
          </p:nvSpPr>
          <p:spPr bwMode="auto">
            <a:xfrm>
              <a:off x="1981200" y="2044700"/>
              <a:ext cx="56642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7.20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HD patients with </a:t>
              </a:r>
              <a:r>
                <a:rPr lang="en-US" sz="1200" dirty="0" err="1" smtClean="0"/>
                <a:t>ferritin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mg/L by centre in 2015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20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316480"/>
              <a:ext cx="8890000" cy="334348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580182"/>
            <a:ext cx="8890000" cy="3697636"/>
            <a:chOff x="127000" y="2009001"/>
            <a:chExt cx="8890000" cy="3697636"/>
          </a:xfrm>
        </p:grpSpPr>
        <p:sp>
          <p:nvSpPr>
            <p:cNvPr id="34822" name="Rectangle 3"/>
            <p:cNvSpPr>
              <a:spLocks noChangeArrowheads="1"/>
            </p:cNvSpPr>
            <p:nvPr/>
          </p:nvSpPr>
          <p:spPr bwMode="auto">
            <a:xfrm>
              <a:off x="1607530" y="2009001"/>
              <a:ext cx="639347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7.21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HD patients with </a:t>
              </a:r>
              <a:r>
                <a:rPr lang="en-US" sz="1200" dirty="0" err="1" smtClean="0"/>
                <a:t>ferritin</a:t>
              </a:r>
              <a:r>
                <a:rPr lang="en-US" sz="1200" dirty="0" smtClean="0"/>
                <a:t> &gt;200 and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&lt;</a:t>
              </a:r>
              <a:r>
                <a:rPr lang="en-US" sz="1200" dirty="0" smtClean="0"/>
                <a:t>500 mg/L by centre in 2015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2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90572"/>
              <a:ext cx="8890000" cy="341606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593773"/>
            <a:ext cx="8890000" cy="3670455"/>
            <a:chOff x="127000" y="2057400"/>
            <a:chExt cx="8890000" cy="3670455"/>
          </a:xfrm>
        </p:grpSpPr>
        <p:sp>
          <p:nvSpPr>
            <p:cNvPr id="35846" name="Rectangle 3"/>
            <p:cNvSpPr>
              <a:spLocks noChangeArrowheads="1"/>
            </p:cNvSpPr>
            <p:nvPr/>
          </p:nvSpPr>
          <p:spPr bwMode="auto">
            <a:xfrm>
              <a:off x="1958024" y="2057400"/>
              <a:ext cx="566197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7.22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HD patients with </a:t>
              </a:r>
              <a:r>
                <a:rPr lang="en-US" sz="1200" dirty="0" err="1" smtClean="0"/>
                <a:t>ferritin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800 mg/L by centre in 2015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2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90572"/>
              <a:ext cx="8890000" cy="343728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592666"/>
            <a:ext cx="8890000" cy="3672669"/>
            <a:chOff x="127000" y="1981200"/>
            <a:chExt cx="8890000" cy="3672669"/>
          </a:xfrm>
        </p:grpSpPr>
        <p:sp>
          <p:nvSpPr>
            <p:cNvPr id="36870" name="Rectangle 3"/>
            <p:cNvSpPr>
              <a:spLocks noChangeArrowheads="1"/>
            </p:cNvSpPr>
            <p:nvPr/>
          </p:nvSpPr>
          <p:spPr bwMode="auto">
            <a:xfrm>
              <a:off x="2347463" y="1981200"/>
              <a:ext cx="512013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7.23</a:t>
              </a:r>
              <a:r>
                <a:rPr lang="en-US" sz="1200" b="1" dirty="0"/>
                <a:t>.</a:t>
              </a:r>
              <a:r>
                <a:rPr lang="en-US" sz="1200" dirty="0" smtClean="0"/>
                <a:t> Median </a:t>
              </a:r>
              <a:r>
                <a:rPr lang="en-US" sz="1200" dirty="0" err="1" smtClean="0"/>
                <a:t>ferritin</a:t>
              </a:r>
              <a:r>
                <a:rPr lang="en-US" sz="1200" dirty="0" smtClean="0"/>
                <a:t> in patients treated with PD by centre in 2015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2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93620"/>
              <a:ext cx="8890000" cy="33602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562712"/>
            <a:ext cx="8890000" cy="3732576"/>
            <a:chOff x="127000" y="1981200"/>
            <a:chExt cx="8890000" cy="3732576"/>
          </a:xfrm>
        </p:grpSpPr>
        <p:sp>
          <p:nvSpPr>
            <p:cNvPr id="37894" name="Rectangle 3"/>
            <p:cNvSpPr>
              <a:spLocks noChangeArrowheads="1"/>
            </p:cNvSpPr>
            <p:nvPr/>
          </p:nvSpPr>
          <p:spPr bwMode="auto">
            <a:xfrm>
              <a:off x="1981200" y="1981200"/>
              <a:ext cx="565348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7.24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PD patients with </a:t>
              </a:r>
              <a:r>
                <a:rPr lang="en-US" sz="1200" dirty="0" err="1" smtClean="0"/>
                <a:t>ferritin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mg/L by centre in 2015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24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96668"/>
              <a:ext cx="8890000" cy="341710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527693"/>
            <a:ext cx="8890000" cy="3802614"/>
            <a:chOff x="127000" y="1981200"/>
            <a:chExt cx="8890000" cy="3802614"/>
          </a:xfrm>
        </p:grpSpPr>
        <p:sp>
          <p:nvSpPr>
            <p:cNvPr id="38918" name="Rectangle 3"/>
            <p:cNvSpPr>
              <a:spLocks noChangeArrowheads="1"/>
            </p:cNvSpPr>
            <p:nvPr/>
          </p:nvSpPr>
          <p:spPr bwMode="auto">
            <a:xfrm>
              <a:off x="1676400" y="1981200"/>
              <a:ext cx="63246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7.25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PD patients with </a:t>
              </a:r>
              <a:r>
                <a:rPr lang="en-US" sz="1200" dirty="0" err="1" smtClean="0"/>
                <a:t>ferritin</a:t>
              </a:r>
              <a:r>
                <a:rPr lang="en-US" sz="1200" dirty="0" smtClean="0"/>
                <a:t> &gt;100 and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&lt;</a:t>
              </a:r>
              <a:r>
                <a:rPr lang="en-US" sz="1200" dirty="0" smtClean="0"/>
                <a:t>500 mg/L by centre in 2015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25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64664"/>
              <a:ext cx="8890000" cy="35191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533499"/>
            <a:ext cx="8890000" cy="3791002"/>
            <a:chOff x="127000" y="1981200"/>
            <a:chExt cx="8890000" cy="3791002"/>
          </a:xfrm>
        </p:grpSpPr>
        <p:sp>
          <p:nvSpPr>
            <p:cNvPr id="39942" name="Rectangle 3"/>
            <p:cNvSpPr>
              <a:spLocks noChangeArrowheads="1"/>
            </p:cNvSpPr>
            <p:nvPr/>
          </p:nvSpPr>
          <p:spPr bwMode="auto">
            <a:xfrm>
              <a:off x="1966514" y="1981200"/>
              <a:ext cx="565348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7.26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PD patients with </a:t>
              </a:r>
              <a:r>
                <a:rPr lang="en-US" sz="1200" dirty="0" err="1" smtClean="0"/>
                <a:t>ferritin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800 mg/L by centre in 2015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26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67712"/>
              <a:ext cx="8890000" cy="350449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718610"/>
            <a:ext cx="4445000" cy="3420781"/>
            <a:chOff x="2349500" y="1976735"/>
            <a:chExt cx="4445000" cy="3420781"/>
          </a:xfrm>
        </p:grpSpPr>
        <p:sp>
          <p:nvSpPr>
            <p:cNvPr id="40966" name="Rectangle 3"/>
            <p:cNvSpPr>
              <a:spLocks noChangeArrowheads="1"/>
            </p:cNvSpPr>
            <p:nvPr/>
          </p:nvSpPr>
          <p:spPr bwMode="auto">
            <a:xfrm>
              <a:off x="2971800" y="1976735"/>
              <a:ext cx="36676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7.27</a:t>
              </a:r>
              <a:r>
                <a:rPr lang="en-US" sz="1200" b="1" dirty="0"/>
                <a:t>.</a:t>
              </a:r>
              <a:r>
                <a:rPr lang="en-US" sz="1200" dirty="0" smtClean="0"/>
                <a:t> Median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versus median ESA dose in HD patients on ESA, by centre in 2015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27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397252"/>
              <a:ext cx="4445000" cy="300026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279650" y="1682742"/>
            <a:ext cx="4584700" cy="3492516"/>
            <a:chOff x="2349500" y="1905000"/>
            <a:chExt cx="4584700" cy="3492516"/>
          </a:xfrm>
        </p:grpSpPr>
        <p:sp>
          <p:nvSpPr>
            <p:cNvPr id="41990" name="Rectangle 3"/>
            <p:cNvSpPr>
              <a:spLocks noChangeArrowheads="1"/>
            </p:cNvSpPr>
            <p:nvPr/>
          </p:nvSpPr>
          <p:spPr bwMode="auto">
            <a:xfrm>
              <a:off x="2722563" y="1905000"/>
              <a:ext cx="421163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7.28</a:t>
              </a:r>
              <a:r>
                <a:rPr lang="en-US" sz="1200" b="1" dirty="0"/>
                <a:t>.</a:t>
              </a:r>
              <a:r>
                <a:rPr lang="en-US" sz="1200" dirty="0" smtClean="0"/>
                <a:t> Compliance with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100–120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versus median ESA dose in HD patients on ESA, by centre in 2015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28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397252"/>
              <a:ext cx="4445000" cy="300026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309155"/>
            <a:ext cx="8890000" cy="4239690"/>
            <a:chOff x="127000" y="1651000"/>
            <a:chExt cx="8890000" cy="4239690"/>
          </a:xfrm>
        </p:grpSpPr>
        <p:sp>
          <p:nvSpPr>
            <p:cNvPr id="43014" name="Rectangle 3"/>
            <p:cNvSpPr>
              <a:spLocks noChangeArrowheads="1"/>
            </p:cNvSpPr>
            <p:nvPr/>
          </p:nvSpPr>
          <p:spPr bwMode="auto">
            <a:xfrm>
              <a:off x="1447800" y="1651000"/>
              <a:ext cx="67818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7.29. </a:t>
              </a:r>
              <a:r>
                <a:rPr lang="en-US" sz="1200" dirty="0" smtClean="0"/>
                <a:t>Distribution of </a:t>
              </a:r>
              <a:r>
                <a:rPr lang="en-US" sz="1200" dirty="0" err="1" smtClean="0"/>
                <a:t>haemoglobin</a:t>
              </a:r>
              <a:r>
                <a:rPr lang="en-US" sz="1200" dirty="0" smtClean="0"/>
                <a:t> in patients treated with HD and the proportion of patients with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&gt;120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receiving ESA by centre in 2015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29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125980"/>
              <a:ext cx="8890000" cy="376471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01875" y="1707454"/>
            <a:ext cx="4540250" cy="3443092"/>
            <a:chOff x="2349500" y="1905000"/>
            <a:chExt cx="4540250" cy="3443092"/>
          </a:xfrm>
        </p:grpSpPr>
        <p:sp>
          <p:nvSpPr>
            <p:cNvPr id="16390" name="Rectangle 3"/>
            <p:cNvSpPr>
              <a:spLocks noChangeArrowheads="1"/>
            </p:cNvSpPr>
            <p:nvPr/>
          </p:nvSpPr>
          <p:spPr bwMode="auto">
            <a:xfrm>
              <a:off x="2667000" y="1905000"/>
              <a:ext cx="422275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7.3</a:t>
              </a:r>
              <a:r>
                <a:rPr lang="en-US" sz="1200" b="1" dirty="0"/>
                <a:t>.</a:t>
              </a:r>
              <a:r>
                <a:rPr lang="en-US" sz="1200" dirty="0" smtClean="0"/>
                <a:t> Median </a:t>
              </a:r>
              <a:r>
                <a:rPr lang="en-US" sz="1200" dirty="0" err="1" smtClean="0"/>
                <a:t>haemoglobin</a:t>
              </a:r>
              <a:r>
                <a:rPr lang="en-US" sz="1200" dirty="0" smtClean="0"/>
                <a:t>, by time on dialysis and length of pre-RRT care, for incident dialysis patients in 2014</a:t>
              </a:r>
              <a:endParaRPr lang="en-US" sz="1200" baseline="300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0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424684"/>
              <a:ext cx="4445000" cy="292340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309155"/>
            <a:ext cx="8890000" cy="4239690"/>
            <a:chOff x="127000" y="1651000"/>
            <a:chExt cx="8890000" cy="4239690"/>
          </a:xfrm>
        </p:grpSpPr>
        <p:sp>
          <p:nvSpPr>
            <p:cNvPr id="44038" name="Rectangle 3"/>
            <p:cNvSpPr>
              <a:spLocks noChangeArrowheads="1"/>
            </p:cNvSpPr>
            <p:nvPr/>
          </p:nvSpPr>
          <p:spPr bwMode="auto">
            <a:xfrm>
              <a:off x="2133600" y="1651000"/>
              <a:ext cx="54102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7.30</a:t>
              </a:r>
              <a:r>
                <a:rPr lang="en-US" sz="1200" b="1" dirty="0"/>
                <a:t>.</a:t>
              </a:r>
              <a:r>
                <a:rPr lang="en-US" sz="1200" dirty="0" smtClean="0"/>
                <a:t> Distribution of </a:t>
              </a:r>
              <a:r>
                <a:rPr lang="en-US" sz="1200" dirty="0" err="1" smtClean="0"/>
                <a:t>haemoglobin</a:t>
              </a:r>
              <a:r>
                <a:rPr lang="en-US" sz="1200" dirty="0" smtClean="0"/>
                <a:t> in patients treated with PD and the proportion of patients with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&gt;120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receiving ESA by centre in 2015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30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125980"/>
              <a:ext cx="8890000" cy="376471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556980"/>
            <a:ext cx="4445000" cy="3744041"/>
            <a:chOff x="2349500" y="1816100"/>
            <a:chExt cx="4445000" cy="3744041"/>
          </a:xfrm>
        </p:grpSpPr>
        <p:sp>
          <p:nvSpPr>
            <p:cNvPr id="45062" name="Rectangle 3"/>
            <p:cNvSpPr>
              <a:spLocks noChangeArrowheads="1"/>
            </p:cNvSpPr>
            <p:nvPr/>
          </p:nvSpPr>
          <p:spPr bwMode="auto">
            <a:xfrm>
              <a:off x="2881699" y="1816100"/>
              <a:ext cx="382390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7.31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dialysis patients on ESA, by age group and treatment modality in 2015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3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296668"/>
              <a:ext cx="4445000" cy="326347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443997"/>
            <a:ext cx="4445000" cy="3970006"/>
            <a:chOff x="2349500" y="1600200"/>
            <a:chExt cx="4445000" cy="3970006"/>
          </a:xfrm>
        </p:grpSpPr>
        <p:sp>
          <p:nvSpPr>
            <p:cNvPr id="46086" name="Rectangle 3"/>
            <p:cNvSpPr>
              <a:spLocks noChangeArrowheads="1"/>
            </p:cNvSpPr>
            <p:nvPr/>
          </p:nvSpPr>
          <p:spPr bwMode="auto">
            <a:xfrm>
              <a:off x="3048000" y="1600200"/>
              <a:ext cx="3527392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7.32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whole cohort (2015) who were not on ESA and had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/L,</a:t>
              </a:r>
            </a:p>
            <a:p>
              <a:pPr algn="ctr"/>
              <a:r>
                <a:rPr lang="en-US" sz="1200" dirty="0" smtClean="0"/>
                <a:t>by age group and treatment modality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3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298192"/>
              <a:ext cx="4445000" cy="327201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494416"/>
            <a:ext cx="4445000" cy="3869168"/>
            <a:chOff x="2349500" y="1802837"/>
            <a:chExt cx="4445000" cy="3869168"/>
          </a:xfrm>
        </p:grpSpPr>
        <p:sp>
          <p:nvSpPr>
            <p:cNvPr id="47110" name="Rectangle 3"/>
            <p:cNvSpPr>
              <a:spLocks noChangeArrowheads="1"/>
            </p:cNvSpPr>
            <p:nvPr/>
          </p:nvSpPr>
          <p:spPr bwMode="auto">
            <a:xfrm>
              <a:off x="2914354" y="1802837"/>
              <a:ext cx="371504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7.33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patients on ESA by time on RRT in 2015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3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237232"/>
              <a:ext cx="4445000" cy="343477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312164"/>
            <a:ext cx="4445000" cy="4233673"/>
            <a:chOff x="2349500" y="1676400"/>
            <a:chExt cx="4445000" cy="4233673"/>
          </a:xfrm>
        </p:grpSpPr>
        <p:sp>
          <p:nvSpPr>
            <p:cNvPr id="48134" name="Rectangle 3"/>
            <p:cNvSpPr>
              <a:spLocks noChangeArrowheads="1"/>
            </p:cNvSpPr>
            <p:nvPr/>
          </p:nvSpPr>
          <p:spPr bwMode="auto">
            <a:xfrm>
              <a:off x="2819400" y="1676400"/>
              <a:ext cx="396240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7.34</a:t>
              </a:r>
              <a:r>
                <a:rPr lang="en-US" sz="1200" b="1" dirty="0"/>
                <a:t>.</a:t>
              </a:r>
              <a:r>
                <a:rPr lang="en-US" sz="1200" dirty="0" smtClean="0"/>
                <a:t> Frequency distribution of mean weekly ESA dose corrected for weight in 2015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34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110740"/>
              <a:ext cx="4445000" cy="379933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494668"/>
            <a:ext cx="5842000" cy="3868665"/>
            <a:chOff x="1651000" y="1752600"/>
            <a:chExt cx="5842000" cy="3868665"/>
          </a:xfrm>
        </p:grpSpPr>
        <p:sp>
          <p:nvSpPr>
            <p:cNvPr id="49158" name="Rectangle 3"/>
            <p:cNvSpPr>
              <a:spLocks noChangeArrowheads="1"/>
            </p:cNvSpPr>
            <p:nvPr/>
          </p:nvSpPr>
          <p:spPr bwMode="auto">
            <a:xfrm>
              <a:off x="2286000" y="1752600"/>
              <a:ext cx="50292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7.35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prevalent HD and PD patients (1998–2015) with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35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237232"/>
              <a:ext cx="5842000" cy="338403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650989"/>
            <a:ext cx="4445000" cy="3556023"/>
            <a:chOff x="2349500" y="1792069"/>
            <a:chExt cx="4445000" cy="3556023"/>
          </a:xfrm>
        </p:grpSpPr>
        <p:sp>
          <p:nvSpPr>
            <p:cNvPr id="17414" name="Rectangle 3"/>
            <p:cNvSpPr>
              <a:spLocks noChangeArrowheads="1"/>
            </p:cNvSpPr>
            <p:nvPr/>
          </p:nvSpPr>
          <p:spPr bwMode="auto">
            <a:xfrm>
              <a:off x="3009900" y="1792069"/>
              <a:ext cx="36195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7.4.</a:t>
              </a:r>
              <a:r>
                <a:rPr lang="en-US" sz="1200" dirty="0" smtClean="0"/>
                <a:t> Percentage of incident dialysis patients in 2014 with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by time on dialysis and by length of pre-RRT care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04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424684"/>
              <a:ext cx="4445000" cy="292340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495286"/>
            <a:ext cx="4445000" cy="3867428"/>
            <a:chOff x="2349500" y="1752600"/>
            <a:chExt cx="4445000" cy="3867428"/>
          </a:xfrm>
        </p:grpSpPr>
        <p:sp>
          <p:nvSpPr>
            <p:cNvPr id="18438" name="Rectangle 3"/>
            <p:cNvSpPr>
              <a:spLocks noChangeArrowheads="1"/>
            </p:cNvSpPr>
            <p:nvPr/>
          </p:nvSpPr>
          <p:spPr bwMode="auto">
            <a:xfrm>
              <a:off x="2895600" y="1752600"/>
              <a:ext cx="371662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7.5. </a:t>
              </a:r>
              <a:r>
                <a:rPr lang="en-US" sz="1200" dirty="0" smtClean="0"/>
                <a:t>Distribution of </a:t>
              </a:r>
              <a:r>
                <a:rPr lang="en-US" sz="1200" dirty="0" err="1" smtClean="0"/>
                <a:t>haemoglobin</a:t>
              </a:r>
              <a:r>
                <a:rPr lang="en-US" sz="1200" dirty="0" smtClean="0"/>
                <a:t> in incident dialysis patients by year of start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05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252472"/>
              <a:ext cx="4445000" cy="336755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17750" y="1705998"/>
            <a:ext cx="4508500" cy="3446004"/>
            <a:chOff x="2349500" y="1905000"/>
            <a:chExt cx="4508500" cy="3446004"/>
          </a:xfrm>
        </p:grpSpPr>
        <p:sp>
          <p:nvSpPr>
            <p:cNvPr id="19461" name="Rectangle 3"/>
            <p:cNvSpPr>
              <a:spLocks noChangeArrowheads="1"/>
            </p:cNvSpPr>
            <p:nvPr/>
          </p:nvSpPr>
          <p:spPr bwMode="auto">
            <a:xfrm>
              <a:off x="2692399" y="1905000"/>
              <a:ext cx="416560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7.6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incident dialysis patients in 2014 on ESA, by time on dialysis and by length of pre-RRT care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06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423160"/>
              <a:ext cx="4445000" cy="292784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560364"/>
            <a:ext cx="8890000" cy="3737273"/>
            <a:chOff x="127000" y="2009001"/>
            <a:chExt cx="8890000" cy="3737273"/>
          </a:xfrm>
        </p:grpSpPr>
        <p:sp>
          <p:nvSpPr>
            <p:cNvPr id="20486" name="Rectangle 3"/>
            <p:cNvSpPr>
              <a:spLocks noChangeArrowheads="1"/>
            </p:cNvSpPr>
            <p:nvPr/>
          </p:nvSpPr>
          <p:spPr bwMode="auto">
            <a:xfrm>
              <a:off x="2047058" y="2009001"/>
              <a:ext cx="549674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7.7</a:t>
              </a:r>
              <a:r>
                <a:rPr lang="en-US" sz="1200" b="1" dirty="0"/>
                <a:t>.</a:t>
              </a:r>
              <a:r>
                <a:rPr lang="en-US" sz="1200" dirty="0" smtClean="0"/>
                <a:t> Median </a:t>
              </a:r>
              <a:r>
                <a:rPr lang="en-US" sz="1200" dirty="0" err="1" smtClean="0"/>
                <a:t>haemoglobin</a:t>
              </a:r>
              <a:r>
                <a:rPr lang="en-US" sz="1200" dirty="0" smtClean="0"/>
                <a:t> in patients treated with HD by centre in 2015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07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70760"/>
              <a:ext cx="8890000" cy="347551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562150"/>
            <a:ext cx="8890000" cy="3733701"/>
            <a:chOff x="127000" y="2009001"/>
            <a:chExt cx="8890000" cy="3733701"/>
          </a:xfrm>
        </p:grpSpPr>
        <p:sp>
          <p:nvSpPr>
            <p:cNvPr id="21509" name="Rectangle 3"/>
            <p:cNvSpPr>
              <a:spLocks noChangeArrowheads="1"/>
            </p:cNvSpPr>
            <p:nvPr/>
          </p:nvSpPr>
          <p:spPr bwMode="auto">
            <a:xfrm>
              <a:off x="1727200" y="2009001"/>
              <a:ext cx="61976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7.8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HD patients with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and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&lt;</a:t>
              </a:r>
              <a:r>
                <a:rPr lang="en-US" sz="1200" dirty="0" smtClean="0"/>
                <a:t>120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by centre in 2015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08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70760"/>
              <a:ext cx="8890000" cy="347194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396863"/>
            <a:ext cx="8890000" cy="4064274"/>
            <a:chOff x="127000" y="1905000"/>
            <a:chExt cx="8890000" cy="4064274"/>
          </a:xfrm>
        </p:grpSpPr>
        <p:sp>
          <p:nvSpPr>
            <p:cNvPr id="22533" name="Rectangle 3"/>
            <p:cNvSpPr>
              <a:spLocks noChangeArrowheads="1"/>
            </p:cNvSpPr>
            <p:nvPr/>
          </p:nvSpPr>
          <p:spPr bwMode="auto">
            <a:xfrm>
              <a:off x="1905000" y="1905000"/>
              <a:ext cx="58928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7.9</a:t>
              </a:r>
              <a:r>
                <a:rPr lang="en-US" sz="1200" b="1" dirty="0"/>
                <a:t>.</a:t>
              </a:r>
              <a:r>
                <a:rPr lang="en-US" sz="1200" dirty="0" smtClean="0"/>
                <a:t> Distribution of </a:t>
              </a:r>
              <a:r>
                <a:rPr lang="en-US" sz="1200" dirty="0" err="1" smtClean="0"/>
                <a:t>haemoglobin</a:t>
              </a:r>
              <a:r>
                <a:rPr lang="en-US" sz="1200" dirty="0" smtClean="0"/>
                <a:t> in patients treated with HD by centre in 2015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09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153412"/>
              <a:ext cx="8890000" cy="381586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1669</TotalTime>
  <Words>929</Words>
  <Application>Microsoft Macintosh PowerPoint</Application>
  <PresentationFormat>On-screen Show (4:3)</PresentationFormat>
  <Paragraphs>71</Paragraphs>
  <Slides>35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</vt:vector>
  </TitlesOfParts>
  <Company>Renal Registry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RRUser</dc:creator>
  <cp:lastModifiedBy>Mark Ralph</cp:lastModifiedBy>
  <cp:revision>142</cp:revision>
  <dcterms:created xsi:type="dcterms:W3CDTF">2017-10-06T12:04:14Z</dcterms:created>
  <dcterms:modified xsi:type="dcterms:W3CDTF">2017-10-06T12:06:10Z</dcterms:modified>
</cp:coreProperties>
</file>