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66" r:id="rId15"/>
    <p:sldId id="267" r:id="rId16"/>
    <p:sldId id="268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01" d="100"/>
          <a:sy n="101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FE65C1-CD02-C2E6-A7A0-FFF1153D6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504" y="1412776"/>
            <a:ext cx="6897063" cy="34771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B36599-A5B0-70FB-7958-4794DD7ED474}"/>
              </a:ext>
            </a:extLst>
          </p:cNvPr>
          <p:cNvSpPr txBox="1"/>
          <p:nvPr/>
        </p:nvSpPr>
        <p:spPr>
          <a:xfrm>
            <a:off x="553766" y="5409900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200" b="1" i="0" u="none" strike="noStrike" baseline="0" dirty="0">
                <a:latin typeface="Minion Pro" panose="02040503050306020203" pitchFamily="18" charset="0"/>
              </a:rPr>
              <a:t>Figure 3.1 </a:t>
            </a:r>
            <a:r>
              <a:rPr lang="en-GB" sz="1200" b="0" i="0" u="none" strike="noStrike" baseline="0" dirty="0">
                <a:latin typeface="Minion Pro" panose="02040503050306020203" pitchFamily="18" charset="0"/>
              </a:rPr>
              <a:t>Pathways adult patients could follow to be included in the UK 2021 prevalent KRT population</a:t>
            </a:r>
          </a:p>
          <a:p>
            <a:pPr algn="l"/>
            <a:r>
              <a:rPr lang="en-GB" sz="1200" b="0" i="0" u="none" strike="noStrike" baseline="0" dirty="0">
                <a:latin typeface="Minion Pro" panose="02040503050306020203" pitchFamily="18" charset="0"/>
              </a:rPr>
              <a:t>Note that patients receiving dialysis for acute kidney injury (AKI) are only included in this chapter if they had a timeline or KRT</a:t>
            </a:r>
          </a:p>
          <a:p>
            <a:pPr algn="l"/>
            <a:r>
              <a:rPr lang="en-GB" sz="1200" b="0" i="0" u="none" strike="noStrike" baseline="0" dirty="0">
                <a:latin typeface="Minion Pro" panose="02040503050306020203" pitchFamily="18" charset="0"/>
              </a:rPr>
              <a:t>modality code for chronic KRT at the end of 2021 or if they had been on KRT for ≥90 days and were on KRT at the end of 2021.</a:t>
            </a:r>
          </a:p>
          <a:p>
            <a:pPr algn="l"/>
            <a:r>
              <a:rPr lang="en-GB" sz="1200" b="0" i="0" u="none" strike="noStrike" baseline="0" dirty="0">
                <a:latin typeface="Minion Pro" panose="02040503050306020203" pitchFamily="18" charset="0"/>
              </a:rPr>
              <a:t>CKD – chronic kidney disease; Tx – transplant</a:t>
            </a:r>
            <a:endParaRPr lang="en-GB" sz="1200" dirty="0">
              <a:latin typeface="Minion Pro" panose="020405030503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84969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3.10 Adult patients prevalent to HD on 31/12/2021 treated with satellite HD or HHD by centre</a:t>
            </a:r>
            <a:endParaRPr lang="en-GB" sz="1800" b="0" i="0" u="none" strike="noStrike" baseline="30000" dirty="0">
              <a:solidFill>
                <a:srgbClr val="E5007D"/>
              </a:solidFill>
              <a:latin typeface="MinionPro-Regular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There were no satellite units in Northern Ireland and Scottish centres were excluded because data on satellite HD were not available.</a:t>
            </a:r>
            <a:r>
              <a:rPr lang="en-GB" sz="1800" b="0" i="0" u="none" strike="noStrike" baseline="30000" dirty="0">
                <a:solidFill>
                  <a:srgbClr val="E5007D"/>
                </a:solidFill>
                <a:latin typeface="MinionPro-Regular"/>
              </a:rPr>
              <a:t>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C8CBF75C-5837-98E1-0841-61A71ACCF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F3D9FA-96A1-EBB9-BD45-9A7C4C485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92" y="1916832"/>
            <a:ext cx="7167781" cy="280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3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7776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3.11 1 year survival (adjusted to age 60 years) of adult patients prevalent to dialysis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6AD64E84-4A73-2F70-CD92-D3A1BAF0F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8C9FFE-D885-C954-64BD-CAC270157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676" y="1484784"/>
            <a:ext cx="6762749" cy="353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9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3.12 1 year survival (adjusted to 60 years, male and median comorbidity score) of adult patients prevalent to dialysis on 31/12/2020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FCEBADF-5B2C-9C65-6B16-7501AFE31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922E41-5B86-4942-F19D-E3E5DE512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548430"/>
            <a:ext cx="6265530" cy="355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72728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3.13 1 year survival (unadjusted) of adult patients prevalent to dialysis on 31/12/2020 by age group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6418050F-91BF-BCED-83EE-C56F1E334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FB08D7-6967-16A8-4147-C175DD0F8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972" y="1484784"/>
            <a:ext cx="6696980" cy="357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3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3.14 1 year death rate per 1,000 patient years for adult patients prevalent to dialysis on 31/12/2020 by country and age group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44256A07-35A0-191C-120F-ADD4797AA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3EA527-4F2D-EC1E-BE97-1B3E0FB92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32" y="1747603"/>
            <a:ext cx="5982535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1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3.15 1 year survival (adjusted to age 60 years) for prevalent adult dialysis patients by country between 2011 and 2020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CAB1455-773A-E3F6-4DDD-78B1ABFEF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504A83-F120-00C6-3A99-A4BE0E634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574" y="1852392"/>
            <a:ext cx="6820852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4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3.16 Cause of death between 2012 and 2021 for adult patients prevalent to KRT at the beginning of the year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0190BB81-6B7E-A20F-B917-8B3B06950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FE1B81-C288-300E-B5EA-1444C7AD7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048" y="1547550"/>
            <a:ext cx="6477904" cy="37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51828" y="5733256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3.2 Adult KRT prevalence rates by country between 2011 and 2021 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pmp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– per million population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6D4C5B45-B170-D5A7-B2E9-7EAD50E13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ABE20B-9322-A64C-6B1C-159CD9B31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159" y="1700808"/>
            <a:ext cx="7294479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3.3 Adult KRT prevalence rates by age group between 2011 and 2021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pmp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– per million population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3C6851EF-D8A7-B3FC-F470-95E561414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251160-BB4D-9A2A-8F9A-8BDD364D3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637042"/>
            <a:ext cx="6835149" cy="333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3.4 Percentage of adult patients prevalent to dialysis on 31/12/2021 on home therapies (PD and HHD) by centre</a:t>
            </a:r>
            <a:r>
              <a:rPr lang="en-GB" sz="1800" b="0" i="0" u="none" strike="noStrike" baseline="30000" dirty="0">
                <a:solidFill>
                  <a:srgbClr val="CD1619"/>
                </a:solidFill>
                <a:latin typeface="MinionPro-Regular"/>
              </a:rPr>
              <a:t>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473B399B-6E9A-2ADA-DB00-B4525EE66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FEA6C5-9EEA-12CA-7BF6-A3DA95AF1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25" y="1340768"/>
            <a:ext cx="7568313" cy="408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2654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3.5 Prevalence rates for adult patients on KRT on 31/12/2021 by age group and sex</a:t>
            </a:r>
          </a:p>
          <a:p>
            <a:r>
              <a:rPr lang="en-GB" sz="1200" b="0" i="0" u="none" strike="noStrike" baseline="0" dirty="0" err="1">
                <a:latin typeface="MinionPro-Regular" panose="02040503050306020203" pitchFamily="18" charset="0"/>
              </a:rPr>
              <a:t>pmp</a:t>
            </a:r>
            <a:r>
              <a:rPr lang="en-GB" sz="1200" b="0" i="0" u="none" strike="noStrike" baseline="0" dirty="0">
                <a:latin typeface="MinionPro-Regular" panose="02040503050306020203" pitchFamily="18" charset="0"/>
              </a:rPr>
              <a:t> – per million population</a:t>
            </a:r>
            <a:endParaRPr lang="en-GB" sz="12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95C2DC5F-858E-C4DA-D205-0E90D386E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FCFCFF-EEBF-0E02-EB2E-AE51F0FBD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556" y="1412776"/>
            <a:ext cx="6472554" cy="368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3.6 Age profile of adult patients prevalent to KRT on 31/12/2021 by KRT modality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BDEF300A-8DE2-CC65-7270-76947AB26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6305D7-42B6-34B2-F408-F2CD01EE2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03" y="1427297"/>
            <a:ext cx="6552727" cy="368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7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3.7 Growth in numbers of prevalent adult KRT patients by treatment modality between 2011 and 2021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A923E487-A0DE-BA85-5719-4EF79608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289B19-2B45-CEAE-CB0D-BA4F363AA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475412"/>
            <a:ext cx="6203609" cy="365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65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65527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3.8 Detailed treatment modality of adult patients prevalent to KRT on 31/12/2021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 Scottish centres were included because data on satellite HD were not available. 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APD – automated PD; CAPD – continuous ambulatory PD.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87E162C9-C3D8-6959-7F6F-748BE3E9E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A296E1-6D74-146B-9AC9-83530EFB6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0812" y="1595181"/>
            <a:ext cx="5382376" cy="36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3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661248"/>
            <a:ext cx="65527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3.9 Detailed dialysis modality changes in prevalent adult KRT patients between 2011 and 2021 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 Scottish centres were included because data on satellite HD were not available.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The denominator includes patients with a Tx.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APD – automated PD; CAPD – continuous ambulatory PD.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2CB21F5A-1C69-F560-05E8-58EC42798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CD18F9-5F71-7393-617A-A7D9AFA77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431" y="1556792"/>
            <a:ext cx="6335100" cy="34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67157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131</TotalTime>
  <Words>603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Minion Pro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17</cp:revision>
  <dcterms:created xsi:type="dcterms:W3CDTF">2020-07-23T08:21:55Z</dcterms:created>
  <dcterms:modified xsi:type="dcterms:W3CDTF">2024-07-11T11:51:42Z</dcterms:modified>
</cp:coreProperties>
</file>