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60"/>
  </p:normalViewPr>
  <p:slideViewPr>
    <p:cSldViewPr>
      <p:cViewPr varScale="1">
        <p:scale>
          <a:sx n="58" d="100"/>
          <a:sy n="58" d="100"/>
        </p:scale>
        <p:origin x="1492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400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8687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6106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02125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4811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6183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6101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8031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90264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184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5371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3796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9751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428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7661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176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8601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22nd Annual Report</a:t>
            </a:r>
            <a:br>
              <a:rPr lang="en-US" sz="1600" b="1" dirty="0">
                <a:ea typeface="Arial" pitchFamily="-106" charset="0"/>
                <a:cs typeface="Arial" pitchFamily="-106" charset="0"/>
              </a:rPr>
            </a:b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31/12/2018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702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655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873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341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A840D-0970-4BB3-B65A-B8F95839AE8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162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0B3AA-9920-4B11-BA5B-0498E558DEC6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7958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5661248"/>
            <a:ext cx="8064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/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7.1 Pathways adult patients could follow to be included in the UK 2020 prevalent HHD population</a:t>
            </a:r>
          </a:p>
          <a:p>
            <a:pPr marR="0" algn="l" rtl="0"/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Note that patients receiving dialysis for acute kidney injury (AKI) are only included in this chapter if they had a timeline or KRT modality code for chronic HHD at the end of 2020 or if they had been on KRT for ≥90 days and were on HHD at the end of 2020</a:t>
            </a:r>
          </a:p>
          <a:p>
            <a:pPr marR="0" algn="l" rtl="0"/>
            <a:r>
              <a:rPr lang="en-US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CKD – chronic kidney disease</a:t>
            </a:r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4F30C8C-0F23-4838-8DAA-C6502F13CD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537" y="1100137"/>
            <a:ext cx="7867405" cy="4489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4519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5661248"/>
            <a:ext cx="75608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7.10 Cause of death between 2011 and 2020 for adult patients prevalent to HHD at the beginning of the year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0B5979E-3BBC-474E-852B-53BAF352D1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281112"/>
            <a:ext cx="7467600" cy="429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09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5661248"/>
            <a:ext cx="69127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aseline="30000" dirty="0">
                <a:solidFill>
                  <a:srgbClr val="000000"/>
                </a:solidFill>
                <a:latin typeface="MinionPro-Regular"/>
              </a:rPr>
              <a:t>Figure 7.2 Percentage of adult patients prevalent to dialysis on 31/12/2020 who were on HHD by centre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EBBF3B0-E26E-43EA-9A99-9F7E87FE88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500" y="1238250"/>
            <a:ext cx="7239000" cy="438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176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5661248"/>
            <a:ext cx="835292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/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7.3 Percentage of adult patients prevalent to HHD on 31/12/2020 with adjusted calcium (Ca) above the target range (&gt;2.5 mmol/L) by centre </a:t>
            </a:r>
          </a:p>
          <a:p>
            <a:pPr marR="0" algn="l" rtl="0"/>
            <a:r>
              <a:rPr lang="en-US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CI – confidence interval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C028BF3-F035-49B7-AB39-61C8C035ED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287" y="1733550"/>
            <a:ext cx="8353425" cy="339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327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5661248"/>
            <a:ext cx="835292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/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7.4 Percentage of adult patients prevalent to HHD on 31/12/2020 with pre-dialysis bicarbonate (bicarb) within the target range (18–26 mmol/L) by centre</a:t>
            </a:r>
          </a:p>
          <a:p>
            <a:pPr marR="0" algn="l" rtl="0"/>
            <a:r>
              <a:rPr lang="en-US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CI – confidence interval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F95D767-3BC4-455B-A28A-AA7B8ABB46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112" y="1719262"/>
            <a:ext cx="8105775" cy="341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986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5661248"/>
            <a:ext cx="835292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/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7.5 Percentage of adult patients prevalent to HHD on 31/12/2020 with pre-dialysis potassium (K) within the target range (4.0–6.0 mmol/L) by centre</a:t>
            </a:r>
          </a:p>
          <a:p>
            <a:pPr marR="0" algn="l" rtl="0"/>
            <a:r>
              <a:rPr lang="en-US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CI – confidence interval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4B2597C-B3D5-445C-8B24-3BA4A4C05E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" y="1733550"/>
            <a:ext cx="8153400" cy="339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823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5661248"/>
            <a:ext cx="65527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7.6 Median haemoglobin (Hb) in adult patients prevalent to HHD on 31/12/2020 by centre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241A90A-E23C-44AE-B6BB-087451DBB4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912" y="1728787"/>
            <a:ext cx="8258175" cy="3400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478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5661248"/>
            <a:ext cx="65527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7.7 Median ferritin in adult patients prevalent to HHD on 31/12/2020 by centre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89A81C0-5F2A-468A-B9A1-532B6AB5FE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725" y="1795462"/>
            <a:ext cx="8210550" cy="326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561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5661248"/>
            <a:ext cx="727280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/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7.8 Percentage of adult patients prevalent to HHD on 31/12/2020 with ferritin ≥100 µg/L by centre</a:t>
            </a:r>
          </a:p>
          <a:p>
            <a:pPr marR="0" algn="l" rtl="0"/>
            <a:r>
              <a:rPr lang="en-US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CI – confidence interval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268EC75-506B-45FB-BD5D-A5B4F6BE82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87" y="1766887"/>
            <a:ext cx="8201025" cy="3324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311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1" y="5661248"/>
            <a:ext cx="6758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7.9 Distribution of haemoglobin (Hb) in adult patients prevalent to HHD on 31/12/2020 by centre 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51BC0BE-FC0B-430A-8905-288DA328E3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287" y="1666875"/>
            <a:ext cx="8353425" cy="3524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849811"/>
      </p:ext>
    </p:extLst>
  </p:cSld>
  <p:clrMapOvr>
    <a:masterClrMapping/>
  </p:clrMapOvr>
</p:sld>
</file>

<file path=ppt/theme/theme1.xml><?xml version="1.0" encoding="utf-8"?>
<a:theme xmlns:a="http://schemas.openxmlformats.org/drawingml/2006/main" name="Slide_template_22nd_repor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Slide_template_22nd_report</Template>
  <TotalTime>115</TotalTime>
  <Words>377</Words>
  <Application>Microsoft Office PowerPoint</Application>
  <PresentationFormat>On-screen Show (4:3)</PresentationFormat>
  <Paragraphs>36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MinionPro-Regular</vt:lpstr>
      <vt:lpstr>Slide_template_22nd_report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Sharece Charles</dc:creator>
  <cp:lastModifiedBy>Zoe Plummer</cp:lastModifiedBy>
  <cp:revision>16</cp:revision>
  <dcterms:created xsi:type="dcterms:W3CDTF">2020-07-23T08:21:55Z</dcterms:created>
  <dcterms:modified xsi:type="dcterms:W3CDTF">2022-08-17T20:37:33Z</dcterms:modified>
</cp:coreProperties>
</file>