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 varScale="1">
        <p:scale>
          <a:sx n="58" d="100"/>
          <a:sy n="58" d="100"/>
        </p:scale>
        <p:origin x="14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777388"/>
            <a:ext cx="8147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 Pathways adult patients could follow to be included in the UK 2020 prevalent Tx population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Tx at the end of 2020 or if they had been on KRT for ≥90 days and were on Tx at the end of 2020.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AKI – acute kidney injury; CKD – chronic kidney disease; HHD – home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haemodialysis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; ICHD – in-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centre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haemodialysis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;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PD – peritoneal dialysis; Tx - Transplantation</a:t>
            </a:r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9E35D2-1AD5-41F4-BD4A-C1E875DE8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71562"/>
            <a:ext cx="82296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4.10 Percentage of adult patients prevalent to Tx on 31/12/2020 with an estimated glomerular filtration rate (eGFR) &lt;30mL/min/1.73m2 by centre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105428-ED6A-4248-B1BF-1687418D8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752600"/>
            <a:ext cx="82772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5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4.11 Percentage of adult patients prevalent to Tx on 31/12/2020 with an estimated glomerular filtration rate (eGFR) ≥30mL/min/1.73m2 achieving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haemoglobin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(Hb) ≥100g/L by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centre</a:t>
            </a:r>
            <a:endParaRPr lang="en-US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65A7CB-029F-42F5-A031-7651D999E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624012"/>
            <a:ext cx="83439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20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4.12 Percentage of adult patients prevalent to Tx on 31/12/2020 with an estimated glomerular filtration rate (eGFR) &lt;30mL/min/1.73m2 achieving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haemoglobin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(Hb) ≥100g/L by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centre</a:t>
            </a:r>
            <a:endParaRPr lang="en-US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4E5F8A-1824-4FC3-9309-3E6186323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5" y="1824037"/>
            <a:ext cx="82486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00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4.13 Percentage of adult patients prevalent to Tx on 31/12/2020 with estimated glomerular filtration rate (eGFR) ≥30 mL/min/1.73m2 achieving blood pressure of &lt;140/90 mmHg by centre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interval; DBP – diastolic blood pressure; SBP – systolic blood pressure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A8253-6B9C-4062-948F-1F54A1DC1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" y="1824037"/>
            <a:ext cx="84201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2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20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4.14 Percentage of adult patients prevalent to Tx on 31/12/2020 with estimated glomerular filtration rate (eGFR) &lt;30 mL/min/1.73m2 achieving blood pressure of &lt;140/90 mmHg by centre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interval; DBP – diastolic blood pressure; SBP – systolic blood pressure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DE29D7-D67D-4C07-9649-1125F3592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2" y="1843087"/>
            <a:ext cx="82200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5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4.15 Cause of death for adult patients prevalent to KRT on 31/12/2019 followed-up in 2020 by modality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620E9D-08E4-474F-B465-FBFDACD4C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2" y="1657350"/>
            <a:ext cx="73437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79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4.16 Cause of death between for adult patients prevalent to transplant by year.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286A4-6D2E-46D4-9888-36CA575B8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7" y="1233487"/>
            <a:ext cx="76295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58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4.2 Percentage of adult patients incident to KRT in 2018 who were waitlisted or received a living kidney donor (LKD) Tx within 2 years of KRT start adjusted by age, sex and primary renal disease by centre</a:t>
            </a:r>
            <a:r>
              <a:rPr lang="en-GB" sz="1800" b="0" i="0" u="none" strike="noStrike" baseline="30000" dirty="0">
                <a:solidFill>
                  <a:srgbClr val="CD1619"/>
                </a:solidFill>
                <a:latin typeface="MinionPro-Regular"/>
              </a:rPr>
              <a:t>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F145A3-9A8E-45AB-9D92-57A6EACFE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381125"/>
            <a:ext cx="75819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4.3 Percentage of adult patients incident to KRT in 2018 who received a living kidney donor (LKD) Tx within 2 years of KRT start adjusted by age, sex and primary renal disease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A7A2AA-8753-47D6-A0F6-CE5F28335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612" y="1319212"/>
            <a:ext cx="696277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1" y="5661248"/>
            <a:ext cx="76471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4.4 Median estimated glomerular filtration rate (eGFR) for kidney Tx at 1 year by donor type and year of transplantation between 2013 and 2019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DBD – donor after brain death; DCD – donor after circulatory death; LKD – living kidney donor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2D7227-98BA-4062-AEAD-0A71B3E0E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62" y="1300162"/>
            <a:ext cx="72294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4.5 Median estimated glomerular filtration rate (eGFR) at 1 year post-living kidney donor (LKD) Tx by transplanting centre for transplantation that occurred between 2013 and 2019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8567FD-C3F2-4B21-A40D-D938FD13D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733550"/>
            <a:ext cx="83058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1" y="5661248"/>
            <a:ext cx="82139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4.6 Median estimated glomerular filtration rate (eGFR) at 1 year post-donor after brain death (DBD) Tx by transplanting centre for transplantation that occurred between 2013 and 2019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5D33E6-B4FB-4064-A2F5-85A163323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800225"/>
            <a:ext cx="83629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6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4.7 Median estimated glomerular filtration rate (eGFR) at 1 year post-donor after circulatory death (DCD) Tx by transplanting centre for transplantation that occurred between 2013 and 2019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0158AC-3B3C-4E5C-B283-7BB8A07E3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762125"/>
            <a:ext cx="82772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4.8 Adult Tx prevalence rate on 31/12/2020 by age group and sex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606A74-C209-4814-A382-6185E6381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1476375"/>
            <a:ext cx="72580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6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4.9 Median estimated glomerular filtration rate (eGFR) in adult patients prevalent to Tx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20A713-9186-402F-9880-350CA7C80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1671637"/>
            <a:ext cx="84867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4949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139</TotalTime>
  <Words>753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2022-08-17T13:20:47Z</dcterms:modified>
</cp:coreProperties>
</file>