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6" r:id="rId5"/>
    <p:sldId id="265" r:id="rId6"/>
    <p:sldId id="264" r:id="rId7"/>
    <p:sldId id="263" r:id="rId8"/>
    <p:sldId id="262" r:id="rId9"/>
    <p:sldId id="261" r:id="rId10"/>
    <p:sldId id="267" r:id="rId11"/>
    <p:sldId id="268" r:id="rId12"/>
    <p:sldId id="270" r:id="rId13"/>
    <p:sldId id="269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81E5BE-60AF-4D1B-B744-F10CB7AD4584}">
          <p14:sldIdLst>
            <p14:sldId id="259"/>
            <p14:sldId id="260"/>
            <p14:sldId id="266"/>
            <p14:sldId id="265"/>
            <p14:sldId id="264"/>
            <p14:sldId id="263"/>
            <p14:sldId id="262"/>
            <p14:sldId id="261"/>
            <p14:sldId id="267"/>
            <p14:sldId id="268"/>
            <p14:sldId id="270"/>
            <p14:sldId id="269"/>
            <p14:sldId id="273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 Pathways </a:t>
            </a:r>
            <a:r>
              <a:rPr lang="en-GB" sz="1000" dirty="0"/>
              <a:t>adult patients could follow to be included in the UK 2019 prevalent PD population</a:t>
            </a:r>
          </a:p>
          <a:p>
            <a:r>
              <a:rPr lang="en-GB" sz="900" dirty="0"/>
              <a:t>Note that patients receiving dialysis for acute kidney injury (AKI) are only included in this chapter if they had a timeline or RRT modality</a:t>
            </a:r>
          </a:p>
          <a:p>
            <a:r>
              <a:rPr lang="en-GB" sz="900" dirty="0"/>
              <a:t>code for chronic PD at the end of 2019 or if they had been on RRT for ≥90 days and were on PD at the end of 2019.</a:t>
            </a:r>
          </a:p>
          <a:p>
            <a:r>
              <a:rPr lang="en-GB" sz="900" dirty="0"/>
              <a:t>CKD – chronic kidney disease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6.10 </a:t>
            </a:r>
            <a:r>
              <a:rPr lang="en-GB" sz="1000" dirty="0"/>
              <a:t>Distribution of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PD on 31/12/2019 by centre</a:t>
            </a:r>
            <a:endParaRPr lang="en-GB" sz="9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5388"/>
            <a:ext cx="820891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3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6.11 </a:t>
            </a:r>
            <a:r>
              <a:rPr lang="en-GB" sz="1000" dirty="0"/>
              <a:t>Distribution of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PD on 31/12/2019 and the proportion </a:t>
            </a:r>
            <a:r>
              <a:rPr lang="en-GB" sz="1000" dirty="0" smtClean="0"/>
              <a:t>with haemoglobin </a:t>
            </a:r>
            <a:r>
              <a:rPr lang="en-GB" sz="1000" dirty="0"/>
              <a:t>&gt;120 g/L receiving erythropoiesis stimulating agent (ESA) by centre</a:t>
            </a:r>
          </a:p>
          <a:p>
            <a:r>
              <a:rPr lang="en-GB" sz="900" dirty="0"/>
              <a:t>Figure (including total) does not include centres with &lt;70% data completeness (or &lt;70% ESA use).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9700"/>
            <a:ext cx="871296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6.12 </a:t>
            </a:r>
            <a:r>
              <a:rPr lang="en-GB" sz="1000" dirty="0"/>
              <a:t>Percentage of prevalent adult PD patients with haemoglobin (</a:t>
            </a:r>
            <a:r>
              <a:rPr lang="en-GB" sz="1000" dirty="0" err="1"/>
              <a:t>Hb</a:t>
            </a:r>
            <a:r>
              <a:rPr lang="en-GB" sz="1000" dirty="0"/>
              <a:t>) ≥100 g/L between 2009 and 2019</a:t>
            </a:r>
          </a:p>
          <a:p>
            <a:r>
              <a:rPr lang="en-GB" sz="900" dirty="0"/>
              <a:t>CI – confidence interval</a:t>
            </a:r>
            <a:endParaRPr lang="en-GB" sz="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78488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6.13 </a:t>
            </a:r>
            <a:r>
              <a:rPr lang="en-GB" sz="1000" dirty="0"/>
              <a:t>PD peritonitis rates in adult patients receiving PD in 2019 per 1 PD patient-year by centre in England</a:t>
            </a:r>
            <a:endParaRPr lang="en-GB" sz="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78488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6.14 </a:t>
            </a:r>
            <a:r>
              <a:rPr lang="en-GB" sz="1000" dirty="0"/>
              <a:t>Cause of death between 2010 and 2019 for adult patients prevalent to PD at the beginning of the year</a:t>
            </a:r>
            <a:endParaRPr lang="en-GB" sz="9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820891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6.15 </a:t>
            </a:r>
            <a:r>
              <a:rPr lang="en-GB" sz="1000" dirty="0"/>
              <a:t>Emergency inpatient days per PD patient-year in 2019 for patients prevalent to RRT in England and Wales </a:t>
            </a:r>
            <a:r>
              <a:rPr lang="en-GB" sz="1000" dirty="0" smtClean="0"/>
              <a:t>on 31/12/2018 </a:t>
            </a:r>
            <a:r>
              <a:rPr lang="en-GB" sz="1000" dirty="0"/>
              <a:t>by centre</a:t>
            </a:r>
            <a:endParaRPr lang="en-GB" sz="9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35292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6.2 </a:t>
            </a:r>
            <a:r>
              <a:rPr lang="en-GB" sz="1000" dirty="0"/>
              <a:t>Percentage of adult patients prevalent to dialysis on 31/12/2019 who were on PD by centre</a:t>
            </a:r>
            <a:endParaRPr lang="en-GB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59"/>
            <a:ext cx="7920881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</a:t>
            </a:r>
            <a:r>
              <a:rPr lang="en-GB" sz="1000" dirty="0"/>
              <a:t>6.3 Percentage of adult patients prevalent to PD on 31/12/2019 with adjusted calcium (Ca) above the target </a:t>
            </a:r>
            <a:r>
              <a:rPr lang="en-GB" sz="1000" dirty="0" smtClean="0"/>
              <a:t>range (&gt;</a:t>
            </a:r>
            <a:r>
              <a:rPr lang="en-GB" sz="1000" dirty="0"/>
              <a:t>2.5 </a:t>
            </a:r>
            <a:r>
              <a:rPr lang="en-GB" sz="1000" dirty="0" err="1"/>
              <a:t>mmol</a:t>
            </a:r>
            <a:r>
              <a:rPr lang="en-GB" sz="1000" dirty="0"/>
              <a:t>/L) by centre</a:t>
            </a:r>
          </a:p>
          <a:p>
            <a:r>
              <a:rPr lang="en-GB" sz="900" dirty="0"/>
              <a:t>CI – confidence interval</a:t>
            </a:r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738"/>
            <a:ext cx="8424936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6.4 </a:t>
            </a:r>
            <a:r>
              <a:rPr lang="en-GB" sz="1000" dirty="0"/>
              <a:t>Change in percentage of prevalent adult PD patients within, above and below the target range for </a:t>
            </a:r>
            <a:r>
              <a:rPr lang="en-GB" sz="1000" dirty="0" smtClean="0"/>
              <a:t>adjusted calcium </a:t>
            </a:r>
            <a:r>
              <a:rPr lang="en-GB" sz="1000" dirty="0"/>
              <a:t>(Ca 2.2–2.5 </a:t>
            </a:r>
            <a:r>
              <a:rPr lang="en-GB" sz="1000" dirty="0" err="1"/>
              <a:t>mmol</a:t>
            </a:r>
            <a:r>
              <a:rPr lang="en-GB" sz="1000" dirty="0"/>
              <a:t>/L) between 2009 and 2019</a:t>
            </a:r>
            <a:endParaRPr lang="en-GB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6.5 </a:t>
            </a:r>
            <a:r>
              <a:rPr lang="en-GB" sz="1000" dirty="0"/>
              <a:t>Percentage of adult patients prevalent to PD on 31/12/2019 with bicarbonate (bicarb) within the target </a:t>
            </a:r>
            <a:r>
              <a:rPr lang="en-GB" sz="1000" dirty="0" smtClean="0"/>
              <a:t>range (22–30 </a:t>
            </a:r>
            <a:r>
              <a:rPr lang="en-GB" sz="1000" dirty="0" err="1"/>
              <a:t>mmol</a:t>
            </a:r>
            <a:r>
              <a:rPr lang="en-GB" sz="1000" dirty="0"/>
              <a:t>/L) by centre</a:t>
            </a:r>
          </a:p>
          <a:p>
            <a:r>
              <a:rPr lang="en-GB" sz="900" dirty="0"/>
              <a:t>CI – confidence interval</a:t>
            </a:r>
            <a:endParaRPr lang="en-GB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8238"/>
            <a:ext cx="8434963" cy="423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6.6 </a:t>
            </a:r>
            <a:r>
              <a:rPr lang="en-GB" sz="1000" dirty="0"/>
              <a:t>Percentage of prevalent adult PD patients within, above and below the target range for bicarbonate (</a:t>
            </a:r>
            <a:r>
              <a:rPr lang="en-GB" sz="1000" dirty="0" smtClean="0"/>
              <a:t>bicarb 22–30 </a:t>
            </a:r>
            <a:r>
              <a:rPr lang="en-GB" sz="1000" dirty="0" err="1"/>
              <a:t>mmol</a:t>
            </a:r>
            <a:r>
              <a:rPr lang="en-GB" sz="1000" dirty="0"/>
              <a:t>/L) between 2009 and 2019</a:t>
            </a:r>
            <a:endParaRPr lang="en-GB" sz="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69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6.7 </a:t>
            </a:r>
            <a:r>
              <a:rPr lang="en-GB" sz="1000" dirty="0"/>
              <a:t>Median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PD on 31/12/2019 by centre</a:t>
            </a:r>
            <a:endParaRPr lang="en-GB" sz="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1113"/>
            <a:ext cx="8496944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6.8 </a:t>
            </a:r>
            <a:r>
              <a:rPr lang="en-GB" sz="1000" dirty="0"/>
              <a:t>Median ferritin in adult patients prevalent to PD on 31/12/2019 by centre</a:t>
            </a:r>
            <a:endParaRPr lang="en-GB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1600"/>
            <a:ext cx="85069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6.9 </a:t>
            </a:r>
            <a:r>
              <a:rPr lang="en-GB" sz="1000" dirty="0"/>
              <a:t>Percentage of adult patients prevalent to PD on 31/12/2019 with ferritin ≥100 </a:t>
            </a:r>
            <a:r>
              <a:rPr lang="en-GB" sz="1000" dirty="0" err="1"/>
              <a:t>μg</a:t>
            </a:r>
            <a:r>
              <a:rPr lang="en-GB" sz="1000" dirty="0"/>
              <a:t>/L by centre</a:t>
            </a:r>
          </a:p>
          <a:p>
            <a:r>
              <a:rPr lang="en-GB" sz="900" dirty="0"/>
              <a:t>CI – confidence interval</a:t>
            </a:r>
            <a:endParaRPr lang="en-GB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9700"/>
            <a:ext cx="820891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208</TotalTime>
  <Words>563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26</cp:revision>
  <dcterms:created xsi:type="dcterms:W3CDTF">2020-07-23T08:21:55Z</dcterms:created>
  <dcterms:modified xsi:type="dcterms:W3CDTF">2021-07-15T09:46:54Z</dcterms:modified>
</cp:coreProperties>
</file>