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96" r:id="rId4"/>
    <p:sldId id="297" r:id="rId5"/>
    <p:sldId id="298" r:id="rId6"/>
    <p:sldId id="300" r:id="rId7"/>
    <p:sldId id="29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400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868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610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212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481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618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610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803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0264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184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537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3796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751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42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66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17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60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  <a:br>
              <a:rPr lang="en-US" sz="1600" b="1" dirty="0" smtClean="0">
                <a:ea typeface="Arial" pitchFamily="-106" charset="0"/>
                <a:cs typeface="Arial" pitchFamily="-106" charset="0"/>
              </a:rPr>
            </a:b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702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55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87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34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A840D-0970-4BB3-B65A-B8F95839AE8E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16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0B3AA-9920-4B11-BA5B-0498E558DEC6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95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23rd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31/12/2019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5661248"/>
            <a:ext cx="65527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Figure 1.1 </a:t>
            </a:r>
            <a:r>
              <a:rPr lang="en-GB" sz="1000" dirty="0"/>
              <a:t>Pathways adult patients could follow to be included in the UK 2019 prevalent CKD population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47775"/>
            <a:ext cx="7992888" cy="4125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345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23rd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31/12/2019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5661248"/>
            <a:ext cx="65527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Figure 1.2 </a:t>
            </a:r>
            <a:r>
              <a:rPr lang="en-GB" sz="1000" dirty="0"/>
              <a:t>Number of adult patients prevalent to CKD stages G4 and 5 on 31/12/2019 by age group and sex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52736"/>
            <a:ext cx="8856984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105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23rd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31/12/2019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5661248"/>
            <a:ext cx="77768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Figure 1.3 </a:t>
            </a:r>
            <a:r>
              <a:rPr lang="en-GB" sz="1000" dirty="0"/>
              <a:t>Percentage of adult patients prevalent to CKD stage G5 on </a:t>
            </a:r>
            <a:r>
              <a:rPr lang="en-GB" sz="1000" dirty="0" smtClean="0"/>
              <a:t>31/12/2019 with </a:t>
            </a:r>
            <a:r>
              <a:rPr lang="en-GB" sz="1000" dirty="0"/>
              <a:t>adjusted serum calcium (Ca) </a:t>
            </a:r>
            <a:r>
              <a:rPr lang="en-GB" sz="1000" dirty="0" smtClean="0"/>
              <a:t> &gt;</a:t>
            </a:r>
            <a:r>
              <a:rPr lang="en-GB" sz="1000" dirty="0"/>
              <a:t>2.5 </a:t>
            </a:r>
            <a:r>
              <a:rPr lang="en-GB" sz="1000" dirty="0" err="1"/>
              <a:t>mmol</a:t>
            </a:r>
            <a:r>
              <a:rPr lang="en-GB" sz="1000" dirty="0"/>
              <a:t>/L by centre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4"/>
            <a:ext cx="828092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166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23rd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31/12/2019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5661248"/>
            <a:ext cx="79928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Figure </a:t>
            </a:r>
            <a:r>
              <a:rPr lang="en-GB" sz="1000" b="1" dirty="0"/>
              <a:t>1.4 </a:t>
            </a:r>
            <a:r>
              <a:rPr lang="en-GB" sz="1000" dirty="0"/>
              <a:t>Percentage of adult patients prevalent to CKD stages G4 and 5 on 31/12/2019 with haemoglobin (</a:t>
            </a:r>
            <a:r>
              <a:rPr lang="en-GB" sz="1000" dirty="0" err="1"/>
              <a:t>Hb</a:t>
            </a:r>
            <a:r>
              <a:rPr lang="en-GB" sz="1000" dirty="0"/>
              <a:t>) </a:t>
            </a:r>
            <a:r>
              <a:rPr lang="en-GB" sz="1000" dirty="0" smtClean="0"/>
              <a:t>100–120 </a:t>
            </a:r>
            <a:r>
              <a:rPr lang="en-GB" sz="1000" dirty="0"/>
              <a:t>g/L by </a:t>
            </a:r>
            <a:r>
              <a:rPr lang="en-GB" sz="1000" dirty="0" smtClean="0"/>
              <a:t>centre</a:t>
            </a:r>
            <a:endParaRPr lang="en-GB" sz="1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8506971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327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23rd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31/12/2019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5661248"/>
            <a:ext cx="77768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Figure 1.5 </a:t>
            </a:r>
            <a:r>
              <a:rPr lang="en-GB" sz="1000" dirty="0"/>
              <a:t>Percentage of adult patients prevalent to CKD stage G4 on 31/12/2019 with haemoglobin (</a:t>
            </a:r>
            <a:r>
              <a:rPr lang="en-GB" sz="1000" dirty="0" err="1"/>
              <a:t>Hb</a:t>
            </a:r>
            <a:r>
              <a:rPr lang="en-GB" sz="1000" dirty="0"/>
              <a:t>) 100–120 g/L by </a:t>
            </a:r>
            <a:r>
              <a:rPr lang="en-GB" sz="1000" dirty="0" smtClean="0"/>
              <a:t>centre</a:t>
            </a:r>
            <a:endParaRPr lang="en-GB" sz="1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2736"/>
            <a:ext cx="8578979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188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23rd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31/12/2019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5661248"/>
            <a:ext cx="79928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Figure </a:t>
            </a:r>
            <a:r>
              <a:rPr lang="en-GB" sz="1000" b="1" dirty="0"/>
              <a:t>1.6 </a:t>
            </a:r>
            <a:r>
              <a:rPr lang="en-GB" sz="1000" dirty="0"/>
              <a:t>Percentage of adult patients prevalent to CKD stage G5 on 31/12/2019 with haemoglobin (</a:t>
            </a:r>
            <a:r>
              <a:rPr lang="en-GB" sz="1000" dirty="0" err="1"/>
              <a:t>Hb</a:t>
            </a:r>
            <a:r>
              <a:rPr lang="en-GB" sz="1000" dirty="0"/>
              <a:t>) 100-120 g/L by </a:t>
            </a:r>
            <a:r>
              <a:rPr lang="en-GB" sz="1000" dirty="0" smtClean="0"/>
              <a:t>centre</a:t>
            </a:r>
            <a:endParaRPr lang="en-GB" sz="1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8650987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627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_template_22nd_re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Slide_template_22nd_report</Template>
  <TotalTime>106</TotalTime>
  <Words>184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Slide_template_22nd_report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Sharece Charles</dc:creator>
  <cp:lastModifiedBy>Katharine Evans</cp:lastModifiedBy>
  <cp:revision>16</cp:revision>
  <dcterms:created xsi:type="dcterms:W3CDTF">2020-07-23T08:21:55Z</dcterms:created>
  <dcterms:modified xsi:type="dcterms:W3CDTF">2021-07-15T08:52:38Z</dcterms:modified>
</cp:coreProperties>
</file>