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 smtClean="0"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4.1 </a:t>
            </a:r>
            <a:r>
              <a:rPr lang="en-GB" sz="1200" dirty="0"/>
              <a:t>Pathways adult patients could follow to be included in the UK 2018 prevalent ICHD population </a:t>
            </a:r>
          </a:p>
          <a:p>
            <a:r>
              <a:rPr lang="en-GB" sz="1000" dirty="0"/>
              <a:t>Note that patients receiving dialysis for acute kidney injury (AKI) are only included in this chapter if they had a timeline or RRT modality code for chronic </a:t>
            </a:r>
            <a:endParaRPr lang="en-GB" sz="1000" dirty="0" smtClean="0"/>
          </a:p>
          <a:p>
            <a:r>
              <a:rPr lang="en-GB" sz="1000" dirty="0" smtClean="0"/>
              <a:t>ICHD </a:t>
            </a:r>
            <a:r>
              <a:rPr lang="en-GB" sz="1000" dirty="0"/>
              <a:t>at the end of 2018 or if they had been on RRT for ≥90 days and were on ICHD at the end of 2018. </a:t>
            </a:r>
          </a:p>
          <a:p>
            <a:r>
              <a:rPr lang="en-GB" sz="1000" dirty="0"/>
              <a:t>CKD – chronic kidney disease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616075"/>
            <a:ext cx="61595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4.10 </a:t>
            </a:r>
            <a:r>
              <a:rPr lang="en-GB" sz="1200" dirty="0"/>
              <a:t>Change in percentage of prevalent adult ICHD patients within, above and below the target range for pre-dialysis </a:t>
            </a:r>
            <a:endParaRPr lang="en-GB" sz="1200" dirty="0" smtClean="0"/>
          </a:p>
          <a:p>
            <a:r>
              <a:rPr lang="en-GB" sz="1200" dirty="0" smtClean="0"/>
              <a:t>bicarbonate (</a:t>
            </a:r>
            <a:r>
              <a:rPr lang="en-GB" sz="1200" dirty="0"/>
              <a:t>bicarb 18–26 </a:t>
            </a:r>
            <a:r>
              <a:rPr lang="en-GB" sz="1200" dirty="0" err="1"/>
              <a:t>mmol</a:t>
            </a:r>
            <a:r>
              <a:rPr lang="en-GB" sz="1200" dirty="0"/>
              <a:t>/L) between 2008 and 2018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693783"/>
            <a:ext cx="6048672" cy="347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4" y="5157192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4.11 </a:t>
            </a:r>
            <a:r>
              <a:rPr lang="en-GB" sz="1200" dirty="0"/>
              <a:t>Median haemoglobin (</a:t>
            </a:r>
            <a:r>
              <a:rPr lang="en-GB" sz="1200" dirty="0" err="1"/>
              <a:t>Hb</a:t>
            </a:r>
            <a:r>
              <a:rPr lang="en-GB" sz="1200" dirty="0"/>
              <a:t>) in adult patients prevalent to ICHD on 31/12/2018 by centre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5" y="2018517"/>
            <a:ext cx="7066810" cy="282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4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509717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4.12 </a:t>
            </a:r>
            <a:r>
              <a:rPr lang="en-GB" sz="1200" dirty="0"/>
              <a:t>Median ferritin in adult patients prevalent to ICHD on 31/12/2018 by centre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6" y="1916832"/>
            <a:ext cx="72613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3595" y="522920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4.13 </a:t>
            </a:r>
            <a:r>
              <a:rPr lang="en-GB" sz="1200" dirty="0"/>
              <a:t>Percentage of adult patients prevalent to ICHD on 31/12/2018 with ferritin ≥100 </a:t>
            </a:r>
            <a:r>
              <a:rPr lang="en-GB" sz="1200" dirty="0" err="1"/>
              <a:t>μg</a:t>
            </a:r>
            <a:r>
              <a:rPr lang="en-GB" sz="1200" dirty="0"/>
              <a:t>/L by centre </a:t>
            </a:r>
          </a:p>
          <a:p>
            <a:r>
              <a:rPr lang="en-GB" sz="1000" dirty="0"/>
              <a:t>CI – confidence interval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56403"/>
            <a:ext cx="6912768" cy="274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6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4892" y="5157192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4.14 </a:t>
            </a:r>
            <a:r>
              <a:rPr lang="en-GB" sz="1200" dirty="0"/>
              <a:t>Distribution of haemoglobin (</a:t>
            </a:r>
            <a:r>
              <a:rPr lang="en-GB" sz="1200" dirty="0" err="1"/>
              <a:t>Hb</a:t>
            </a:r>
            <a:r>
              <a:rPr lang="en-GB" sz="1200" dirty="0"/>
              <a:t>) in adult patients prevalent to ICHD on 31/12/2018 by centre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1844824"/>
            <a:ext cx="77080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2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9116" y="5157192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4.15 </a:t>
            </a:r>
            <a:r>
              <a:rPr lang="en-GB" sz="1200" dirty="0"/>
              <a:t>Distribution of haemoglobin (</a:t>
            </a:r>
            <a:r>
              <a:rPr lang="en-GB" sz="1200" dirty="0" err="1"/>
              <a:t>Hb</a:t>
            </a:r>
            <a:r>
              <a:rPr lang="en-GB" sz="1200" dirty="0"/>
              <a:t>) in adult patients prevalent to ICHD on 31/12/2018 and the proportion with </a:t>
            </a:r>
            <a:endParaRPr lang="en-GB" sz="1200" dirty="0" smtClean="0"/>
          </a:p>
          <a:p>
            <a:r>
              <a:rPr lang="en-GB" sz="1200" dirty="0" smtClean="0"/>
              <a:t>haemoglobin </a:t>
            </a:r>
            <a:r>
              <a:rPr lang="en-GB" sz="1200" dirty="0"/>
              <a:t>&gt;120 g/L receiving erythropoiesis stimulating agent (ESA) by centre </a:t>
            </a:r>
          </a:p>
          <a:p>
            <a:r>
              <a:rPr lang="en-GB" sz="1000" dirty="0"/>
              <a:t>Figure (including total) does not include centres with &lt;70% data completeness (or &lt;70% ESA use). </a:t>
            </a:r>
          </a:p>
          <a:p>
            <a:r>
              <a:rPr lang="en-GB" sz="1000" dirty="0"/>
              <a:t>Data for Scotland refer to patients prevalent to ICHD on 31/5/2018 due to ESA data availability.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12768" cy="28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4" y="522920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4.16 </a:t>
            </a:r>
            <a:r>
              <a:rPr lang="en-GB" sz="1200" dirty="0"/>
              <a:t>Percentage of prevalent adult ICHD patients with haemoglobin (</a:t>
            </a:r>
            <a:r>
              <a:rPr lang="en-GB" sz="1200" dirty="0" err="1"/>
              <a:t>Hb</a:t>
            </a:r>
            <a:r>
              <a:rPr lang="en-GB" sz="1200" dirty="0"/>
              <a:t>) ≥100 g/L between 2008 and 2018 </a:t>
            </a:r>
          </a:p>
          <a:p>
            <a:r>
              <a:rPr lang="en-GB" sz="1000" dirty="0"/>
              <a:t>CI – confidence interval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8009"/>
            <a:ext cx="6192688" cy="344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7261" y="5733256"/>
            <a:ext cx="8326951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4.17 </a:t>
            </a:r>
            <a:r>
              <a:rPr lang="en-GB" sz="1200" dirty="0"/>
              <a:t>Dialysis access in adult patients prevalent to dialysis on 31/12/2018 by centre </a:t>
            </a:r>
            <a:r>
              <a:rPr lang="en-GB" sz="1200" dirty="0" smtClean="0"/>
              <a:t>(</a:t>
            </a:r>
            <a:r>
              <a:rPr lang="en-GB" sz="1200" dirty="0"/>
              <a:t>2018 Multisite Dialysis Access Audit) </a:t>
            </a:r>
          </a:p>
          <a:p>
            <a:r>
              <a:rPr lang="en-GB" sz="1000" dirty="0"/>
              <a:t>Number of patients on dialysis in a centre in brackets (centres with &lt;70% access data for the prevalent dialysis population were excluded). </a:t>
            </a:r>
          </a:p>
          <a:p>
            <a:r>
              <a:rPr lang="en-GB" sz="1000" dirty="0"/>
              <a:t>AVF – arteriovenous fistula; AVG – arteriovenous graft; NTL – non-tunnelled line; TL – tunnelled line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88" y="980728"/>
            <a:ext cx="428562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8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4.18 </a:t>
            </a:r>
            <a:r>
              <a:rPr lang="en-GB" sz="1200" dirty="0"/>
              <a:t>Methicillin-resistant </a:t>
            </a:r>
            <a:r>
              <a:rPr lang="en-GB" sz="1200" i="1" dirty="0"/>
              <a:t>Staphylococcus aureus </a:t>
            </a:r>
            <a:r>
              <a:rPr lang="en-GB" sz="1200" dirty="0"/>
              <a:t>(MRSA) rates by centre per 100 HD adult patient years </a:t>
            </a:r>
            <a:endParaRPr lang="en-GB" sz="1200" dirty="0" smtClean="0"/>
          </a:p>
          <a:p>
            <a:r>
              <a:rPr lang="en-GB" sz="1200" dirty="0" smtClean="0"/>
              <a:t>(</a:t>
            </a:r>
            <a:r>
              <a:rPr lang="en-GB" sz="1200" dirty="0"/>
              <a:t>2017–2018 data) compared to audit target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768071"/>
            <a:ext cx="6192688" cy="332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4387" y="5139699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4.19 </a:t>
            </a:r>
            <a:r>
              <a:rPr lang="en-GB" sz="1200" dirty="0"/>
              <a:t>Methicillin-sensitive </a:t>
            </a:r>
            <a:r>
              <a:rPr lang="en-GB" sz="1200" i="1" dirty="0"/>
              <a:t>Staphylococcus aureus </a:t>
            </a:r>
            <a:r>
              <a:rPr lang="en-GB" sz="1200" dirty="0"/>
              <a:t>(MSSA) rates by centre per 100 HD adult patient years (2017–2018 data) </a:t>
            </a:r>
            <a:endParaRPr lang="en-GB" sz="1200" dirty="0" smtClean="0"/>
          </a:p>
          <a:p>
            <a:r>
              <a:rPr lang="en-GB" sz="1200" dirty="0" smtClean="0"/>
              <a:t>compared </a:t>
            </a:r>
            <a:r>
              <a:rPr lang="en-GB" sz="1200" dirty="0"/>
              <a:t>to audit target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76694"/>
            <a:ext cx="6336704" cy="350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3595" y="5193673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4.2 </a:t>
            </a:r>
            <a:r>
              <a:rPr lang="en-GB" sz="1200" dirty="0"/>
              <a:t>Percentage of adult patients prevalent to ICHD on 31/12/2018 with urea reduction ratio (URR) &gt;65% by centre </a:t>
            </a:r>
          </a:p>
          <a:p>
            <a:r>
              <a:rPr lang="en-GB" sz="1000" dirty="0"/>
              <a:t>CI – confidence interval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6" y="1844824"/>
            <a:ext cx="724824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4.20 </a:t>
            </a:r>
            <a:r>
              <a:rPr lang="en-GB" sz="1200" dirty="0"/>
              <a:t>Distribution of methicillin-resistant </a:t>
            </a:r>
            <a:r>
              <a:rPr lang="en-GB" sz="1200" i="1" dirty="0"/>
              <a:t>Staphylococcus aureus </a:t>
            </a:r>
            <a:r>
              <a:rPr lang="en-GB" sz="1200" dirty="0"/>
              <a:t>(MRSA) centre rates per 100 HD adult patient years by </a:t>
            </a:r>
            <a:endParaRPr lang="en-GB" sz="1200" dirty="0" smtClean="0"/>
          </a:p>
          <a:p>
            <a:r>
              <a:rPr lang="en-GB" sz="1200" dirty="0" smtClean="0"/>
              <a:t>rolling </a:t>
            </a:r>
            <a:r>
              <a:rPr lang="en-GB" sz="1200" dirty="0"/>
              <a:t>2 calendar year </a:t>
            </a:r>
            <a:r>
              <a:rPr lang="en-GB" sz="1200" dirty="0" smtClean="0"/>
              <a:t>cohort </a:t>
            </a:r>
            <a:r>
              <a:rPr lang="en-GB" sz="1200" dirty="0"/>
              <a:t>(Wales included from 2016 onwards)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58306"/>
            <a:ext cx="5616624" cy="314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4.21 </a:t>
            </a:r>
            <a:r>
              <a:rPr lang="en-GB" sz="1200" dirty="0"/>
              <a:t>Distribution of methicillin-sensitive </a:t>
            </a:r>
            <a:r>
              <a:rPr lang="en-GB" sz="1200" i="1" dirty="0"/>
              <a:t>Staphylococcus aureus </a:t>
            </a:r>
            <a:r>
              <a:rPr lang="en-GB" sz="1200" dirty="0"/>
              <a:t>(MSSA) centre rates per 100 HD adult patient years by </a:t>
            </a:r>
            <a:endParaRPr lang="en-GB" sz="1200" dirty="0" smtClean="0"/>
          </a:p>
          <a:p>
            <a:r>
              <a:rPr lang="en-GB" sz="1200" dirty="0" smtClean="0"/>
              <a:t>rolling </a:t>
            </a:r>
            <a:r>
              <a:rPr lang="en-GB" sz="1200" dirty="0"/>
              <a:t>2 calendar year </a:t>
            </a:r>
            <a:r>
              <a:rPr lang="en-GB" sz="1200" dirty="0" smtClean="0"/>
              <a:t>cohort </a:t>
            </a:r>
            <a:r>
              <a:rPr lang="en-GB" sz="1200" dirty="0"/>
              <a:t>(Wales included from 2016 onwards)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3354"/>
            <a:ext cx="5616624" cy="317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6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4.22 </a:t>
            </a:r>
            <a:r>
              <a:rPr lang="en-GB" sz="1200" dirty="0"/>
              <a:t>Cause of death between 2009 and 2018 for adult patients prevalent to ICHD at the beginning of the year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1636"/>
            <a:ext cx="6912768" cy="39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0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5248" y="5102754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4.3 </a:t>
            </a:r>
            <a:r>
              <a:rPr lang="en-GB" sz="1200" dirty="0"/>
              <a:t>Median urea reduction ratio (URR) achieved in adult patients prevalent to ICHD on 31/12/2018 by centre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5" y="1818290"/>
            <a:ext cx="7066810" cy="322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3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5373216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4.4 </a:t>
            </a:r>
            <a:r>
              <a:rPr lang="en-GB" sz="1200" dirty="0"/>
              <a:t>Change in the percentage of prevalent adult ICHD patients with urea reduction ratio (URR) &gt;65% and the median </a:t>
            </a:r>
            <a:endParaRPr lang="en-GB" sz="1200" dirty="0" smtClean="0"/>
          </a:p>
          <a:p>
            <a:r>
              <a:rPr lang="en-GB" sz="1200" dirty="0" smtClean="0"/>
              <a:t>URR </a:t>
            </a:r>
            <a:r>
              <a:rPr lang="en-GB" sz="1200" dirty="0"/>
              <a:t>by sex between 2008 and 2018 </a:t>
            </a:r>
          </a:p>
          <a:p>
            <a:r>
              <a:rPr lang="en-GB" sz="1000" dirty="0"/>
              <a:t>CI – confidence interval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91" y="1916832"/>
            <a:ext cx="708101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1891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4.5 </a:t>
            </a:r>
            <a:r>
              <a:rPr lang="en-GB" sz="1200" dirty="0"/>
              <a:t>Percentage of prevalent adult ICHD patients achieving urea reduction ratio (URR) &gt;65% by time on RRT </a:t>
            </a:r>
            <a:endParaRPr lang="en-GB" sz="1200" dirty="0" smtClean="0"/>
          </a:p>
          <a:p>
            <a:r>
              <a:rPr lang="en-GB" sz="1200" dirty="0" smtClean="0"/>
              <a:t>between </a:t>
            </a:r>
            <a:r>
              <a:rPr lang="en-GB" sz="1200" dirty="0"/>
              <a:t>2008 and 2018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629924"/>
            <a:ext cx="6192688" cy="359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4.6 </a:t>
            </a:r>
            <a:r>
              <a:rPr lang="en-GB" sz="1200" dirty="0"/>
              <a:t>Percentage of adult patients prevalent to ICHD on 31/12/2018 with adjusted calcium (Ca) above the </a:t>
            </a:r>
            <a:r>
              <a:rPr lang="en-GB" sz="1200" dirty="0" smtClean="0"/>
              <a:t>target range </a:t>
            </a:r>
          </a:p>
          <a:p>
            <a:r>
              <a:rPr lang="en-GB" sz="1200" dirty="0" smtClean="0"/>
              <a:t>(&gt;</a:t>
            </a:r>
            <a:r>
              <a:rPr lang="en-GB" sz="1200" dirty="0"/>
              <a:t>2.5 </a:t>
            </a:r>
            <a:r>
              <a:rPr lang="en-GB" sz="1200" dirty="0" err="1"/>
              <a:t>mmol</a:t>
            </a:r>
            <a:r>
              <a:rPr lang="en-GB" sz="1200" dirty="0"/>
              <a:t>/L) by centre </a:t>
            </a:r>
          </a:p>
          <a:p>
            <a:r>
              <a:rPr lang="en-GB" sz="1000" dirty="0"/>
              <a:t>CI – confidence interval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5" y="1936719"/>
            <a:ext cx="7066810" cy="29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0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1178" y="5301208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4.7 </a:t>
            </a:r>
            <a:r>
              <a:rPr lang="en-GB" sz="1200" dirty="0"/>
              <a:t>Change in percentage of prevalent adult ICHD patients within, above and below the target range for adjusted </a:t>
            </a:r>
            <a:endParaRPr lang="en-GB" sz="1200" dirty="0" smtClean="0"/>
          </a:p>
          <a:p>
            <a:r>
              <a:rPr lang="en-GB" sz="1200" dirty="0" smtClean="0"/>
              <a:t>calcium </a:t>
            </a:r>
            <a:r>
              <a:rPr lang="en-GB" sz="1200" dirty="0"/>
              <a:t>(Ca 2.2–2.5 </a:t>
            </a:r>
            <a:r>
              <a:rPr lang="en-GB" sz="1200" dirty="0" err="1"/>
              <a:t>mmol</a:t>
            </a:r>
            <a:r>
              <a:rPr lang="en-GB" sz="1200" dirty="0"/>
              <a:t>/L) between 2008 and 2018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6841"/>
            <a:ext cx="6912768" cy="388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0541" y="522920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4.8 </a:t>
            </a:r>
            <a:r>
              <a:rPr lang="en-GB" sz="1200" dirty="0"/>
              <a:t>Percentage of adult patients prevalent to ICHD on 31/12/2018 with pre-dialysis bicarbonate (bicarb) within the </a:t>
            </a:r>
            <a:endParaRPr lang="en-GB" sz="1200" dirty="0" smtClean="0"/>
          </a:p>
          <a:p>
            <a:r>
              <a:rPr lang="en-GB" sz="1200" dirty="0" smtClean="0"/>
              <a:t>target range </a:t>
            </a:r>
            <a:r>
              <a:rPr lang="en-GB" sz="1200" dirty="0"/>
              <a:t>(18–26 </a:t>
            </a:r>
            <a:r>
              <a:rPr lang="en-GB" sz="1200" dirty="0" err="1"/>
              <a:t>mmol</a:t>
            </a:r>
            <a:r>
              <a:rPr lang="en-GB" sz="1200" dirty="0"/>
              <a:t>/L) by centre </a:t>
            </a:r>
          </a:p>
          <a:p>
            <a:r>
              <a:rPr lang="en-GB" sz="1000" dirty="0"/>
              <a:t>CI – confidence interval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5" y="1901041"/>
            <a:ext cx="7066810" cy="305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3548" y="5501220"/>
            <a:ext cx="8136904" cy="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200" b="1" dirty="0"/>
              <a:t>Figure 4.9 </a:t>
            </a:r>
            <a:r>
              <a:rPr lang="en-GB" sz="1200" dirty="0"/>
              <a:t>Percentage of adult patients prevalent to ICHD on 31/12/2018 with pre-dialysis potassium (K) within the target </a:t>
            </a:r>
            <a:endParaRPr lang="en-GB" sz="1200" dirty="0" smtClean="0"/>
          </a:p>
          <a:p>
            <a:r>
              <a:rPr lang="en-GB" sz="1200" dirty="0" smtClean="0"/>
              <a:t>range </a:t>
            </a:r>
            <a:r>
              <a:rPr lang="en-GB" sz="1200" dirty="0"/>
              <a:t>(4.0–6.0 </a:t>
            </a:r>
            <a:r>
              <a:rPr lang="en-GB" sz="1200" dirty="0" err="1"/>
              <a:t>mmol</a:t>
            </a:r>
            <a:r>
              <a:rPr lang="en-GB" sz="1200" dirty="0"/>
              <a:t>/L) by centre</a:t>
            </a:r>
            <a:r>
              <a:rPr lang="en-GB" sz="1400" dirty="0"/>
              <a:t> </a:t>
            </a:r>
          </a:p>
          <a:p>
            <a:r>
              <a:rPr lang="en-GB" sz="1000" dirty="0"/>
              <a:t>CI – confidence interval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5" y="1840752"/>
            <a:ext cx="7066810" cy="31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2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81</TotalTime>
  <Words>904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Katharine Evans</cp:lastModifiedBy>
  <cp:revision>9</cp:revision>
  <dcterms:created xsi:type="dcterms:W3CDTF">2020-07-23T08:21:55Z</dcterms:created>
  <dcterms:modified xsi:type="dcterms:W3CDTF">2020-07-23T15:25:54Z</dcterms:modified>
</cp:coreProperties>
</file>