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8700" y="940184"/>
            <a:ext cx="7086600" cy="4977633"/>
            <a:chOff x="1028700" y="762000"/>
            <a:chExt cx="7086600" cy="4977633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028700" y="762000"/>
              <a:ext cx="708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6.1</a:t>
              </a:r>
              <a:r>
                <a:rPr lang="en-US" sz="1200" b="1" dirty="0"/>
                <a:t>.</a:t>
              </a:r>
              <a:r>
                <a:rPr lang="en-US" sz="1200" dirty="0" smtClean="0"/>
                <a:t> A – adult patients incident to RRT 01/01/2012–31/12/2014 who were wait-listed or transplanted within 2 years of RRT start; B – time to transplantation of adult patients incident to RRT 01/01/2012–31/12/2014 and wait-listed by 31/12/2015 who received a </a:t>
              </a:r>
              <a:r>
                <a:rPr lang="en-US" sz="1200" dirty="0" err="1" smtClean="0"/>
                <a:t>Tx</a:t>
              </a:r>
              <a:r>
                <a:rPr lang="en-US" sz="1200" dirty="0" smtClean="0"/>
                <a:t> within 2 years of wait-listing</a:t>
              </a:r>
            </a:p>
            <a:p>
              <a:pPr algn="ctr"/>
              <a:r>
                <a:rPr lang="en-US" sz="1100" dirty="0" smtClean="0"/>
                <a:t>DBD – donor after brain death; DCD – donor after circulatory death; LKD – living kidney donor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700" y="1676400"/>
              <a:ext cx="5842000" cy="40632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14260"/>
            <a:ext cx="4445000" cy="3429480"/>
            <a:chOff x="2349500" y="1565419"/>
            <a:chExt cx="4445000" cy="342948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667000" y="1565419"/>
              <a:ext cx="39938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6.2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adult RRT patients wait-listed</a:t>
              </a:r>
            </a:p>
            <a:p>
              <a:pPr algn="ctr"/>
              <a:r>
                <a:rPr lang="en-US" sz="1200" dirty="0" smtClean="0"/>
                <a:t>prior to or within 2 years of starting RRT by centre</a:t>
              </a:r>
            </a:p>
            <a:p>
              <a:pPr algn="ctr"/>
              <a:r>
                <a:rPr lang="en-US" sz="1200" dirty="0" smtClean="0"/>
                <a:t>(cohort incident to RRT 01/01/2012–31/12/2014)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96668"/>
              <a:ext cx="4445000" cy="2698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48535"/>
            <a:ext cx="4445000" cy="3160931"/>
            <a:chOff x="2349500" y="2325469"/>
            <a:chExt cx="4445000" cy="3160931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971800" y="2325469"/>
              <a:ext cx="3505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6.3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time (or </a:t>
              </a:r>
              <a:r>
                <a:rPr lang="en-US" sz="1200" dirty="0" err="1" smtClean="0"/>
                <a:t>ﬁnal</a:t>
              </a:r>
              <a:r>
                <a:rPr lang="en-US" sz="1200" dirty="0" smtClean="0"/>
                <a:t> event time)</a:t>
              </a:r>
            </a:p>
            <a:p>
              <a:pPr algn="ctr"/>
              <a:r>
                <a:rPr lang="en-US" sz="1200" dirty="0" smtClean="0"/>
                <a:t>from starting RRT to wait-listing by centre</a:t>
              </a:r>
            </a:p>
            <a:p>
              <a:pPr algn="ctr"/>
              <a:r>
                <a:rPr lang="en-US" sz="1200" dirty="0" smtClean="0"/>
                <a:t>(cohort incident to RRT 01/01/2012–31/12/2014)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3047114"/>
              <a:ext cx="4445000" cy="2439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03802"/>
            <a:ext cx="4445000" cy="3650397"/>
            <a:chOff x="2349500" y="2064603"/>
            <a:chExt cx="4445000" cy="3650397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705100" y="2064603"/>
              <a:ext cx="39243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6.4.</a:t>
              </a:r>
              <a:r>
                <a:rPr lang="en-US" sz="1200" dirty="0" smtClean="0"/>
                <a:t> Percentage of adult RRT patients wait-listed by 31/12/2015 who received a </a:t>
              </a:r>
              <a:r>
                <a:rPr lang="en-US" sz="1200" dirty="0" err="1" smtClean="0"/>
                <a:t>Tx</a:t>
              </a:r>
              <a:r>
                <a:rPr lang="en-US" sz="1200" dirty="0" smtClean="0"/>
                <a:t> from a donor after brain death (DBD) within 2 years by centre</a:t>
              </a:r>
            </a:p>
            <a:p>
              <a:pPr algn="ctr"/>
              <a:r>
                <a:rPr lang="en-US" sz="1200" dirty="0" smtClean="0"/>
                <a:t>(cohort incident to RRT 01/01/2012–31/12/2014)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3000635"/>
              <a:ext cx="4445000" cy="27143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13987"/>
            <a:ext cx="4445000" cy="3630026"/>
            <a:chOff x="2349500" y="1371600"/>
            <a:chExt cx="4445000" cy="3630026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667000" y="1371600"/>
              <a:ext cx="4038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6.5. </a:t>
              </a:r>
              <a:r>
                <a:rPr lang="en-US" sz="1200" dirty="0" smtClean="0"/>
                <a:t>Percentage of adult RRT patients wait-listed by 31/12/2015 who received a </a:t>
              </a:r>
              <a:r>
                <a:rPr lang="en-US" sz="1200" dirty="0" err="1" smtClean="0"/>
                <a:t>Tx</a:t>
              </a:r>
              <a:r>
                <a:rPr lang="en-US" sz="1200" dirty="0" smtClean="0"/>
                <a:t> from a donor after circulatory death (DCD) within 2 years by centre</a:t>
              </a:r>
            </a:p>
            <a:p>
              <a:pPr algn="ctr"/>
              <a:r>
                <a:rPr lang="en-US" sz="1200" dirty="0" smtClean="0"/>
                <a:t>(cohort incident to RRT 01/01/2012–31/12/2014)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98192"/>
              <a:ext cx="4445000" cy="2703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41902"/>
            <a:ext cx="4445000" cy="3574197"/>
            <a:chOff x="2349500" y="2140803"/>
            <a:chExt cx="4445000" cy="3574197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743201" y="2140803"/>
              <a:ext cx="3962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6.6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adult RRT patients wait-listed by 31/12/2015 who received a </a:t>
              </a:r>
              <a:r>
                <a:rPr lang="en-US" sz="1200" dirty="0" err="1" smtClean="0"/>
                <a:t>Tx</a:t>
              </a:r>
              <a:r>
                <a:rPr lang="en-US" sz="1200" dirty="0" smtClean="0"/>
                <a:t> from any donor type (deceased or living) within 2 years by centre</a:t>
              </a:r>
            </a:p>
            <a:p>
              <a:pPr algn="ctr"/>
              <a:r>
                <a:rPr lang="en-US" sz="1200" dirty="0" smtClean="0"/>
                <a:t>(cohort incident to RRT 01/01/2012–31/12/2014)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3034290"/>
              <a:ext cx="4445000" cy="2680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407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182</cp:revision>
  <dcterms:created xsi:type="dcterms:W3CDTF">2019-05-24T07:44:33Z</dcterms:created>
  <dcterms:modified xsi:type="dcterms:W3CDTF">2019-05-24T07:46:06Z</dcterms:modified>
</cp:coreProperties>
</file>