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696" y="-1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2F5FA8A-D598-9D48-A408-67E573BB802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1BB24-92AB-A246-9412-8E53AFA88D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A8B30-2C62-F945-80B8-14848EA4B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1118D-FD91-4045-A5F4-0C9E949FEB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BD76E-C3BC-754A-995F-7ACBC60553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C9123-7447-894B-BABC-3D8D4B2B2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B5F40-2CE3-9445-A203-394F2627A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B6D6F-2234-3249-9423-747AE5E040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D5BA9-363D-374B-BD51-794B5784D0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FC9CE-4ADB-F748-A370-EE63BF306A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8728E-538E-AF4E-95C0-5AD7D55F09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2AF73-2C8C-384C-A8D3-6C750DC94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96F7E64-B70E-EE40-A944-F0FE5F887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5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90600" y="1006864"/>
            <a:ext cx="7162800" cy="4844272"/>
            <a:chOff x="990600" y="1219200"/>
            <a:chExt cx="7162800" cy="4844272"/>
          </a:xfrm>
        </p:grpSpPr>
        <p:sp>
          <p:nvSpPr>
            <p:cNvPr id="14342" name="Rectangle 3"/>
            <p:cNvSpPr>
              <a:spLocks noChangeArrowheads="1"/>
            </p:cNvSpPr>
            <p:nvPr/>
          </p:nvSpPr>
          <p:spPr bwMode="auto">
            <a:xfrm>
              <a:off x="990600" y="1219200"/>
              <a:ext cx="7162800" cy="552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r>
                <a:rPr lang="en-US" sz="1200" b="1" dirty="0" smtClean="0"/>
                <a:t>Figure 5.1</a:t>
              </a:r>
              <a:r>
                <a:rPr lang="en-US" sz="1200" b="1" dirty="0"/>
                <a:t>.</a:t>
              </a:r>
              <a:r>
                <a:rPr lang="en-US" sz="1200" dirty="0" smtClean="0"/>
                <a:t> Pathways adult patients could follow to be included in the UK 2017 prevalent </a:t>
              </a:r>
              <a:r>
                <a:rPr lang="en-US" sz="1200" dirty="0" err="1" smtClean="0"/>
                <a:t>Tx</a:t>
              </a:r>
              <a:r>
                <a:rPr lang="en-US" sz="1200" dirty="0" smtClean="0"/>
                <a:t> population</a:t>
              </a:r>
            </a:p>
            <a:p>
              <a:r>
                <a:rPr lang="en-US" sz="1100" dirty="0" smtClean="0"/>
                <a:t>AKI – acute kidney injury; CKD – chronic kidney disease; HHD – home </a:t>
              </a:r>
              <a:r>
                <a:rPr lang="en-US" sz="1100" dirty="0" err="1" smtClean="0"/>
                <a:t>haemodialysis</a:t>
              </a:r>
              <a:r>
                <a:rPr lang="en-US" sz="1100" dirty="0" smtClean="0"/>
                <a:t>; ICHD – in-centre </a:t>
              </a:r>
              <a:r>
                <a:rPr lang="en-US" sz="1100" dirty="0" err="1" smtClean="0"/>
                <a:t>haemodialysis</a:t>
              </a:r>
              <a:r>
                <a:rPr lang="en-US" sz="1100" dirty="0" smtClean="0"/>
                <a:t>; PD – peritoneal dialysis</a:t>
              </a:r>
              <a:endParaRPr lang="en-US" sz="11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5-0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1880616"/>
              <a:ext cx="5842000" cy="418285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7000" y="1423096"/>
            <a:ext cx="8890000" cy="4011809"/>
            <a:chOff x="127000" y="1655058"/>
            <a:chExt cx="8890000" cy="4011809"/>
          </a:xfrm>
        </p:grpSpPr>
        <p:sp>
          <p:nvSpPr>
            <p:cNvPr id="23557" name="Rectangle 3"/>
            <p:cNvSpPr>
              <a:spLocks noChangeArrowheads="1"/>
            </p:cNvSpPr>
            <p:nvPr/>
          </p:nvSpPr>
          <p:spPr bwMode="auto">
            <a:xfrm>
              <a:off x="1409700" y="1655058"/>
              <a:ext cx="6743700" cy="630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5.10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adult patients prevalent to </a:t>
              </a:r>
              <a:r>
                <a:rPr lang="en-US" sz="1200" dirty="0" err="1" smtClean="0"/>
                <a:t>Tx</a:t>
              </a:r>
              <a:r>
                <a:rPr lang="en-US" sz="1200" dirty="0" smtClean="0"/>
                <a:t> on 31/12/2017 with an estimated </a:t>
              </a:r>
              <a:r>
                <a:rPr lang="en-US" sz="1200" dirty="0" err="1" smtClean="0"/>
                <a:t>glomerular</a:t>
              </a:r>
              <a:r>
                <a:rPr lang="en-US" sz="1200" dirty="0" smtClean="0"/>
                <a:t> filtration rate (</a:t>
              </a:r>
              <a:r>
                <a:rPr lang="en-US" sz="1200" dirty="0" err="1" smtClean="0"/>
                <a:t>eGFR</a:t>
              </a:r>
              <a:r>
                <a:rPr lang="en-US" sz="1200" dirty="0" smtClean="0"/>
                <a:t>) &lt;30 mL/min/1.73 m</a:t>
              </a:r>
              <a:r>
                <a:rPr lang="en-US" sz="1200" baseline="30000" dirty="0" smtClean="0"/>
                <a:t>2</a:t>
              </a:r>
              <a:r>
                <a:rPr lang="en-US" sz="1200" dirty="0" smtClean="0"/>
                <a:t> achieving </a:t>
              </a:r>
              <a:r>
                <a:rPr lang="en-US" sz="1200" dirty="0" err="1" smtClean="0"/>
                <a:t>haemoglobin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by centre</a:t>
              </a:r>
            </a:p>
            <a:p>
              <a:r>
                <a:rPr lang="en-US" sz="1100" dirty="0" smtClean="0"/>
                <a:t>CI – confidence interval; </a:t>
              </a:r>
              <a:r>
                <a:rPr lang="en-US" sz="1100" dirty="0" err="1" smtClean="0"/>
                <a:t>Hb</a:t>
              </a:r>
              <a:r>
                <a:rPr lang="en-US" sz="1100" dirty="0" smtClean="0"/>
                <a:t> – </a:t>
              </a:r>
              <a:r>
                <a:rPr lang="en-US" sz="1100" dirty="0" err="1" smtClean="0"/>
                <a:t>haemoglobin</a:t>
              </a:r>
              <a:endParaRPr lang="en-US" sz="11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6" name="Picture 5" descr="Slide05-10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316480"/>
              <a:ext cx="8890000" cy="335038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7000" y="1359819"/>
            <a:ext cx="8890000" cy="4138362"/>
            <a:chOff x="127000" y="1639669"/>
            <a:chExt cx="8890000" cy="4138362"/>
          </a:xfrm>
        </p:grpSpPr>
        <p:sp>
          <p:nvSpPr>
            <p:cNvPr id="24582" name="Rectangle 3"/>
            <p:cNvSpPr>
              <a:spLocks noChangeArrowheads="1"/>
            </p:cNvSpPr>
            <p:nvPr/>
          </p:nvSpPr>
          <p:spPr bwMode="auto">
            <a:xfrm>
              <a:off x="1295400" y="1639669"/>
              <a:ext cx="685799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5.11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adult patients prevalent to </a:t>
              </a:r>
              <a:r>
                <a:rPr lang="en-US" sz="1200" dirty="0" err="1" smtClean="0"/>
                <a:t>Tx</a:t>
              </a:r>
              <a:r>
                <a:rPr lang="en-US" sz="1200" dirty="0" smtClean="0"/>
                <a:t> on 31/12/2017 with estimated </a:t>
              </a:r>
              <a:r>
                <a:rPr lang="en-US" sz="1200" dirty="0" err="1" smtClean="0"/>
                <a:t>glomerular</a:t>
              </a:r>
              <a:r>
                <a:rPr lang="en-US" sz="1200" dirty="0" smtClean="0"/>
                <a:t> filtration rate (</a:t>
              </a:r>
              <a:r>
                <a:rPr lang="en-US" sz="1200" dirty="0" err="1" smtClean="0"/>
                <a:t>eGFR</a:t>
              </a:r>
              <a:r>
                <a:rPr lang="en-US" sz="1200" dirty="0" smtClean="0"/>
                <a:t>)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30 mL/min/1.73 m</a:t>
              </a:r>
              <a:r>
                <a:rPr lang="en-US" sz="1200" baseline="30000" dirty="0" smtClean="0"/>
                <a:t>2</a:t>
              </a:r>
              <a:r>
                <a:rPr lang="en-US" sz="1200" dirty="0" smtClean="0"/>
                <a:t> achieving blood pressure of &lt;140/90 mmHg by centre</a:t>
              </a:r>
            </a:p>
            <a:p>
              <a:r>
                <a:rPr lang="en-US" sz="1200" dirty="0" smtClean="0"/>
                <a:t>C</a:t>
              </a:r>
              <a:r>
                <a:rPr lang="en-US" sz="1100" dirty="0" smtClean="0"/>
                <a:t>I – confidence interval; DBP – diastolic blood pressure; SBP –systolic blood pressure</a:t>
              </a:r>
              <a:endParaRPr lang="en-US" sz="11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6" name="Picture 5" descr="Slide05-1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73808"/>
              <a:ext cx="8890000" cy="350422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326777"/>
            <a:ext cx="8890000" cy="4204447"/>
            <a:chOff x="127000" y="1524000"/>
            <a:chExt cx="8890000" cy="4204447"/>
          </a:xfrm>
        </p:grpSpPr>
        <p:sp>
          <p:nvSpPr>
            <p:cNvPr id="25606" name="Rectangle 3"/>
            <p:cNvSpPr>
              <a:spLocks noChangeArrowheads="1"/>
            </p:cNvSpPr>
            <p:nvPr/>
          </p:nvSpPr>
          <p:spPr bwMode="auto">
            <a:xfrm>
              <a:off x="1295400" y="1524000"/>
              <a:ext cx="6858000" cy="630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5.12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adult patients prevalent to </a:t>
              </a:r>
              <a:r>
                <a:rPr lang="en-US" sz="1200" dirty="0" err="1" smtClean="0"/>
                <a:t>Tx</a:t>
              </a:r>
              <a:r>
                <a:rPr lang="en-US" sz="1200" dirty="0" smtClean="0"/>
                <a:t> on 31/12/2017 with estimated </a:t>
              </a:r>
              <a:r>
                <a:rPr lang="en-US" sz="1200" dirty="0" err="1" smtClean="0"/>
                <a:t>glomerular</a:t>
              </a:r>
              <a:r>
                <a:rPr lang="en-US" sz="1200" dirty="0" smtClean="0"/>
                <a:t> filtration rate (</a:t>
              </a:r>
              <a:r>
                <a:rPr lang="en-US" sz="1200" dirty="0" err="1" smtClean="0"/>
                <a:t>eGFR</a:t>
              </a:r>
              <a:r>
                <a:rPr lang="en-US" sz="1200" dirty="0" smtClean="0"/>
                <a:t>) &lt;30 mL/min/1.73 m</a:t>
              </a:r>
              <a:r>
                <a:rPr lang="en-US" sz="1200" baseline="30000" dirty="0" smtClean="0"/>
                <a:t>2</a:t>
              </a:r>
              <a:r>
                <a:rPr lang="en-US" sz="1200" dirty="0" smtClean="0"/>
                <a:t> achieving blood pressure of &lt;140/90 mmHg by centre</a:t>
              </a:r>
            </a:p>
            <a:p>
              <a:r>
                <a:rPr lang="en-US" sz="1100" dirty="0" smtClean="0"/>
                <a:t>CI – confidence interval; DBP – diastolic blood pressure; SBP – systolic blood pressure</a:t>
              </a:r>
              <a:endParaRPr lang="en-US" sz="11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5-1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98192"/>
              <a:ext cx="8890000" cy="343025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639174"/>
            <a:ext cx="5842000" cy="3579653"/>
            <a:chOff x="1651000" y="1748135"/>
            <a:chExt cx="5842000" cy="3579653"/>
          </a:xfrm>
        </p:grpSpPr>
        <p:sp>
          <p:nvSpPr>
            <p:cNvPr id="26630" name="Rectangle 3"/>
            <p:cNvSpPr>
              <a:spLocks noChangeArrowheads="1"/>
            </p:cNvSpPr>
            <p:nvPr/>
          </p:nvSpPr>
          <p:spPr bwMode="auto">
            <a:xfrm>
              <a:off x="2590800" y="1748135"/>
              <a:ext cx="41148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5.13</a:t>
              </a:r>
              <a:r>
                <a:rPr lang="en-US" sz="1200" b="1" dirty="0"/>
                <a:t>.</a:t>
              </a:r>
              <a:r>
                <a:rPr lang="en-US" sz="1200" dirty="0" smtClean="0"/>
                <a:t> Cause of death for adult patients prevalent to RRT on 31/12/2016 followed-up in 2017 by modality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5-1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257044"/>
              <a:ext cx="5842000" cy="307074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295400"/>
            <a:ext cx="8890000" cy="4415530"/>
            <a:chOff x="127000" y="1752600"/>
            <a:chExt cx="8890000" cy="4415530"/>
          </a:xfrm>
        </p:grpSpPr>
        <p:sp>
          <p:nvSpPr>
            <p:cNvPr id="27653" name="Rectangle 3"/>
            <p:cNvSpPr>
              <a:spLocks noChangeArrowheads="1"/>
            </p:cNvSpPr>
            <p:nvPr/>
          </p:nvSpPr>
          <p:spPr bwMode="auto">
            <a:xfrm>
              <a:off x="1524000" y="1752600"/>
              <a:ext cx="66548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5.14</a:t>
              </a:r>
              <a:r>
                <a:rPr lang="en-US" sz="1200" b="1" dirty="0"/>
                <a:t>.</a:t>
              </a:r>
              <a:r>
                <a:rPr lang="en-US" sz="1200" dirty="0" smtClean="0"/>
                <a:t> Cause of death for adult patients prevalent to </a:t>
              </a:r>
              <a:r>
                <a:rPr lang="en-US" sz="1200" dirty="0" err="1" smtClean="0"/>
                <a:t>Tx</a:t>
              </a:r>
              <a:r>
                <a:rPr lang="en-US" sz="1200" dirty="0" smtClean="0"/>
                <a:t> between 2008 and 2017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5-14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075688"/>
              <a:ext cx="8890000" cy="409244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511583"/>
            <a:ext cx="6045200" cy="3834834"/>
            <a:chOff x="1651000" y="1524000"/>
            <a:chExt cx="6045200" cy="3834834"/>
          </a:xfrm>
        </p:grpSpPr>
        <p:sp>
          <p:nvSpPr>
            <p:cNvPr id="15366" name="Rectangle 3"/>
            <p:cNvSpPr>
              <a:spLocks noChangeArrowheads="1"/>
            </p:cNvSpPr>
            <p:nvPr/>
          </p:nvSpPr>
          <p:spPr bwMode="auto">
            <a:xfrm>
              <a:off x="1670140" y="1524000"/>
              <a:ext cx="6026060" cy="630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5.2</a:t>
              </a:r>
              <a:r>
                <a:rPr lang="en-US" sz="1200" b="1" dirty="0"/>
                <a:t>.</a:t>
              </a:r>
              <a:r>
                <a:rPr lang="en-US" sz="1200" dirty="0" smtClean="0"/>
                <a:t> Median estimated </a:t>
              </a:r>
              <a:r>
                <a:rPr lang="en-US" sz="1200" dirty="0" err="1" smtClean="0"/>
                <a:t>glomerular</a:t>
              </a:r>
              <a:r>
                <a:rPr lang="en-US" sz="1200" dirty="0" smtClean="0"/>
                <a:t> filtration rate (</a:t>
              </a:r>
              <a:r>
                <a:rPr lang="en-US" sz="1200" dirty="0" err="1" smtClean="0"/>
                <a:t>eGFR</a:t>
              </a:r>
              <a:r>
                <a:rPr lang="en-US" sz="1200" dirty="0" smtClean="0"/>
                <a:t>) for kidney </a:t>
              </a:r>
              <a:r>
                <a:rPr lang="en-US" sz="1200" dirty="0" err="1" smtClean="0"/>
                <a:t>Tx</a:t>
              </a:r>
              <a:r>
                <a:rPr lang="en-US" sz="1200" dirty="0" smtClean="0"/>
                <a:t> at 1 year by donor type and year of transplantation between 2010 and 2016</a:t>
              </a:r>
            </a:p>
            <a:p>
              <a:r>
                <a:rPr lang="en-US" sz="1100" dirty="0" smtClean="0"/>
                <a:t>DBD – donor after brain death; DCD – donor after circulatory death; LKD – living kidney donor</a:t>
              </a:r>
              <a:endParaRPr lang="en-US" sz="11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5-0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211324"/>
              <a:ext cx="5842000" cy="314751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396794"/>
            <a:ext cx="8890000" cy="4064412"/>
            <a:chOff x="127000" y="1717580"/>
            <a:chExt cx="8890000" cy="4064412"/>
          </a:xfrm>
        </p:grpSpPr>
        <p:sp>
          <p:nvSpPr>
            <p:cNvPr id="16390" name="Rectangle 3"/>
            <p:cNvSpPr>
              <a:spLocks noChangeArrowheads="1"/>
            </p:cNvSpPr>
            <p:nvPr/>
          </p:nvSpPr>
          <p:spPr bwMode="auto">
            <a:xfrm>
              <a:off x="1524000" y="1717580"/>
              <a:ext cx="60960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5.3</a:t>
              </a:r>
              <a:r>
                <a:rPr lang="en-US" sz="1200" b="1" dirty="0"/>
                <a:t>.</a:t>
              </a:r>
              <a:r>
                <a:rPr lang="en-US" sz="1200" dirty="0" smtClean="0"/>
                <a:t> Median estimated </a:t>
              </a:r>
              <a:r>
                <a:rPr lang="en-US" sz="1200" dirty="0" err="1" smtClean="0"/>
                <a:t>glomerular</a:t>
              </a:r>
              <a:r>
                <a:rPr lang="en-US" sz="1200" dirty="0" smtClean="0"/>
                <a:t> filtration rate (</a:t>
              </a:r>
              <a:r>
                <a:rPr lang="en-US" sz="1200" dirty="0" err="1" smtClean="0"/>
                <a:t>eGFR</a:t>
              </a:r>
              <a:r>
                <a:rPr lang="en-US" sz="1200" dirty="0" smtClean="0"/>
                <a:t>) at 1 year post-living kidney donor (LKD) </a:t>
              </a:r>
              <a:r>
                <a:rPr lang="en-US" sz="1200" dirty="0" err="1" smtClean="0"/>
                <a:t>Tx</a:t>
              </a:r>
              <a:r>
                <a:rPr lang="en-US" sz="1200" dirty="0" smtClean="0"/>
                <a:t> by centre and year of transplantation between 2010 and 2016</a:t>
              </a:r>
              <a:endParaRPr lang="en-US" sz="1200" baseline="300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5-0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64664"/>
              <a:ext cx="8890000" cy="351732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410532"/>
            <a:ext cx="8890000" cy="4036937"/>
            <a:chOff x="127000" y="1748135"/>
            <a:chExt cx="8890000" cy="4036937"/>
          </a:xfrm>
        </p:grpSpPr>
        <p:sp>
          <p:nvSpPr>
            <p:cNvPr id="17414" name="Rectangle 3"/>
            <p:cNvSpPr>
              <a:spLocks noChangeArrowheads="1"/>
            </p:cNvSpPr>
            <p:nvPr/>
          </p:nvSpPr>
          <p:spPr bwMode="auto">
            <a:xfrm>
              <a:off x="1600200" y="1748135"/>
              <a:ext cx="61722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5.4.</a:t>
              </a:r>
              <a:r>
                <a:rPr lang="en-US" sz="1200" dirty="0" smtClean="0"/>
                <a:t> Median estimated </a:t>
              </a:r>
              <a:r>
                <a:rPr lang="en-US" sz="1200" dirty="0" err="1" smtClean="0"/>
                <a:t>glomerular</a:t>
              </a:r>
              <a:r>
                <a:rPr lang="en-US" sz="1200" dirty="0" smtClean="0"/>
                <a:t> filtration rate (</a:t>
              </a:r>
              <a:r>
                <a:rPr lang="en-US" sz="1200" dirty="0" err="1" smtClean="0"/>
                <a:t>eGFR</a:t>
              </a:r>
              <a:r>
                <a:rPr lang="en-US" sz="1200" dirty="0" smtClean="0"/>
                <a:t>) at 1 year post-donor after brain death (DBD) </a:t>
              </a:r>
              <a:r>
                <a:rPr lang="en-US" sz="1200" dirty="0" err="1" smtClean="0"/>
                <a:t>Tx</a:t>
              </a:r>
              <a:r>
                <a:rPr lang="en-US" sz="1200" dirty="0" smtClean="0"/>
                <a:t> by centre and by year of transplantation between 2010 and 2016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5-04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63140"/>
              <a:ext cx="8890000" cy="352193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420464"/>
            <a:ext cx="8890000" cy="4017072"/>
            <a:chOff x="127000" y="1752600"/>
            <a:chExt cx="8890000" cy="4017072"/>
          </a:xfrm>
        </p:grpSpPr>
        <p:sp>
          <p:nvSpPr>
            <p:cNvPr id="18438" name="Rectangle 3"/>
            <p:cNvSpPr>
              <a:spLocks noChangeArrowheads="1"/>
            </p:cNvSpPr>
            <p:nvPr/>
          </p:nvSpPr>
          <p:spPr bwMode="auto">
            <a:xfrm>
              <a:off x="1600200" y="1752600"/>
              <a:ext cx="64770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5.5. </a:t>
              </a:r>
              <a:r>
                <a:rPr lang="en-US" sz="1200" dirty="0" smtClean="0"/>
                <a:t>Median estimated </a:t>
              </a:r>
              <a:r>
                <a:rPr lang="en-US" sz="1200" dirty="0" err="1" smtClean="0"/>
                <a:t>glomerular</a:t>
              </a:r>
              <a:r>
                <a:rPr lang="en-US" sz="1200" dirty="0" smtClean="0"/>
                <a:t> filtration rate (</a:t>
              </a:r>
              <a:r>
                <a:rPr lang="en-US" sz="1200" dirty="0" err="1" smtClean="0"/>
                <a:t>eGFR</a:t>
              </a:r>
              <a:r>
                <a:rPr lang="en-US" sz="1200" dirty="0" smtClean="0"/>
                <a:t>) at 1 year post-donor after circulatory death (DCD) </a:t>
              </a:r>
              <a:r>
                <a:rPr lang="en-US" sz="1200" dirty="0" err="1" smtClean="0"/>
                <a:t>Tx</a:t>
              </a:r>
              <a:r>
                <a:rPr lang="en-US" sz="1200" dirty="0" smtClean="0"/>
                <a:t> by centre and by year of transplantation between 2010 and 2016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5-05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70760"/>
              <a:ext cx="8890000" cy="34989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642065"/>
            <a:ext cx="5842000" cy="3573870"/>
            <a:chOff x="1651000" y="1824335"/>
            <a:chExt cx="5842000" cy="3573870"/>
          </a:xfrm>
        </p:grpSpPr>
        <p:sp>
          <p:nvSpPr>
            <p:cNvPr id="19461" name="Rectangle 3"/>
            <p:cNvSpPr>
              <a:spLocks noChangeArrowheads="1"/>
            </p:cNvSpPr>
            <p:nvPr/>
          </p:nvSpPr>
          <p:spPr bwMode="auto">
            <a:xfrm>
              <a:off x="2286000" y="1824335"/>
              <a:ext cx="5181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200" b="1" dirty="0" smtClean="0"/>
                <a:t>Figure 5.6</a:t>
              </a:r>
              <a:r>
                <a:rPr lang="en-US" sz="1200" b="1" dirty="0"/>
                <a:t>.</a:t>
              </a:r>
              <a:r>
                <a:rPr lang="en-US" sz="1200" dirty="0" smtClean="0"/>
                <a:t> Adult </a:t>
              </a:r>
              <a:r>
                <a:rPr lang="en-US" sz="1200" dirty="0" err="1" smtClean="0"/>
                <a:t>Tx</a:t>
              </a:r>
              <a:r>
                <a:rPr lang="en-US" sz="1200" dirty="0" smtClean="0"/>
                <a:t> prevalence rate on 31/12/2017 by age group and sex</a:t>
              </a:r>
            </a:p>
            <a:p>
              <a:r>
                <a:rPr lang="en-US" sz="1100" dirty="0" err="1" smtClean="0"/>
                <a:t>pmp</a:t>
              </a:r>
              <a:r>
                <a:rPr lang="en-US" sz="1100" dirty="0" smtClean="0"/>
                <a:t> – per million population</a:t>
              </a:r>
              <a:endParaRPr lang="en-US" sz="11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5-06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322576"/>
              <a:ext cx="5842000" cy="307562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557530"/>
            <a:ext cx="8890000" cy="3742941"/>
            <a:chOff x="127000" y="1981200"/>
            <a:chExt cx="8890000" cy="3742941"/>
          </a:xfrm>
        </p:grpSpPr>
        <p:sp>
          <p:nvSpPr>
            <p:cNvPr id="20486" name="Rectangle 3"/>
            <p:cNvSpPr>
              <a:spLocks noChangeArrowheads="1"/>
            </p:cNvSpPr>
            <p:nvPr/>
          </p:nvSpPr>
          <p:spPr bwMode="auto">
            <a:xfrm>
              <a:off x="641512" y="1981200"/>
              <a:ext cx="830783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5.7</a:t>
              </a:r>
              <a:r>
                <a:rPr lang="en-US" sz="1200" b="1" dirty="0"/>
                <a:t>.</a:t>
              </a:r>
              <a:r>
                <a:rPr lang="en-US" sz="1200" dirty="0" smtClean="0"/>
                <a:t> Median estimated </a:t>
              </a:r>
              <a:r>
                <a:rPr lang="en-US" sz="1200" dirty="0" err="1" smtClean="0"/>
                <a:t>glomerular</a:t>
              </a:r>
              <a:r>
                <a:rPr lang="en-US" sz="1200" dirty="0" smtClean="0"/>
                <a:t> filtration rate (</a:t>
              </a:r>
              <a:r>
                <a:rPr lang="en-US" sz="1200" dirty="0" err="1" smtClean="0"/>
                <a:t>eGFR</a:t>
              </a:r>
              <a:r>
                <a:rPr lang="en-US" sz="1200" dirty="0" smtClean="0"/>
                <a:t>) in adult patients prevalent to </a:t>
              </a:r>
              <a:r>
                <a:rPr lang="en-US" sz="1200" dirty="0" err="1" smtClean="0"/>
                <a:t>Tx</a:t>
              </a:r>
              <a:r>
                <a:rPr lang="en-US" sz="1200" dirty="0" smtClean="0"/>
                <a:t> on 31/12/2017 by centre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5-07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84476"/>
              <a:ext cx="8890000" cy="343966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398320"/>
            <a:ext cx="8890000" cy="4061360"/>
            <a:chOff x="127000" y="1639669"/>
            <a:chExt cx="8890000" cy="4061360"/>
          </a:xfrm>
        </p:grpSpPr>
        <p:sp>
          <p:nvSpPr>
            <p:cNvPr id="21509" name="Rectangle 3"/>
            <p:cNvSpPr>
              <a:spLocks noChangeArrowheads="1"/>
            </p:cNvSpPr>
            <p:nvPr/>
          </p:nvSpPr>
          <p:spPr bwMode="auto">
            <a:xfrm>
              <a:off x="1828800" y="1639669"/>
              <a:ext cx="55626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5.8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adult patients prevalent to </a:t>
              </a:r>
              <a:r>
                <a:rPr lang="en-US" sz="1200" dirty="0" err="1" smtClean="0"/>
                <a:t>Tx</a:t>
              </a:r>
              <a:r>
                <a:rPr lang="en-US" sz="1200" dirty="0" smtClean="0"/>
                <a:t> on 31/12/2017 with an estimated </a:t>
              </a:r>
              <a:r>
                <a:rPr lang="en-US" sz="1200" dirty="0" err="1" smtClean="0"/>
                <a:t>glomerular</a:t>
              </a:r>
              <a:r>
                <a:rPr lang="en-US" sz="1200" dirty="0" smtClean="0"/>
                <a:t> filtration rate (</a:t>
              </a:r>
              <a:r>
                <a:rPr lang="en-US" sz="1200" dirty="0" err="1" smtClean="0"/>
                <a:t>eGFR</a:t>
              </a:r>
              <a:r>
                <a:rPr lang="en-US" sz="1200" dirty="0" smtClean="0"/>
                <a:t>) &lt;30 mL/min/1.73 m</a:t>
              </a:r>
              <a:r>
                <a:rPr lang="en-US" sz="1200" baseline="30000" dirty="0" smtClean="0"/>
                <a:t>2</a:t>
              </a:r>
              <a:r>
                <a:rPr lang="en-US" sz="1200" dirty="0" smtClean="0"/>
                <a:t> by centre</a:t>
              </a:r>
            </a:p>
            <a:p>
              <a:r>
                <a:rPr lang="en-US" sz="1100" dirty="0" smtClean="0"/>
                <a:t>CI – confidence interval</a:t>
              </a:r>
              <a:endParaRPr lang="en-US" sz="11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5-08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307336"/>
              <a:ext cx="8890000" cy="339369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418497"/>
            <a:ext cx="8890000" cy="4021006"/>
            <a:chOff x="127000" y="1655058"/>
            <a:chExt cx="8890000" cy="4021006"/>
          </a:xfrm>
        </p:grpSpPr>
        <p:sp>
          <p:nvSpPr>
            <p:cNvPr id="22533" name="Rectangle 3"/>
            <p:cNvSpPr>
              <a:spLocks noChangeArrowheads="1"/>
            </p:cNvSpPr>
            <p:nvPr/>
          </p:nvSpPr>
          <p:spPr bwMode="auto">
            <a:xfrm>
              <a:off x="1371600" y="1655058"/>
              <a:ext cx="6781800" cy="630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5.9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adult patients prevalent to </a:t>
              </a:r>
              <a:r>
                <a:rPr lang="en-US" sz="1200" dirty="0" err="1" smtClean="0"/>
                <a:t>Tx</a:t>
              </a:r>
              <a:r>
                <a:rPr lang="en-US" sz="1200" dirty="0" smtClean="0"/>
                <a:t> on 31/12/2017 with an estimated </a:t>
              </a:r>
              <a:r>
                <a:rPr lang="en-US" sz="1200" dirty="0" err="1" smtClean="0"/>
                <a:t>glomerular</a:t>
              </a:r>
              <a:r>
                <a:rPr lang="en-US" sz="1200" dirty="0" smtClean="0"/>
                <a:t> filtration rate (</a:t>
              </a:r>
              <a:r>
                <a:rPr lang="en-US" sz="1200" dirty="0" err="1" smtClean="0"/>
                <a:t>eGFR</a:t>
              </a:r>
              <a:r>
                <a:rPr lang="en-US" sz="1200" dirty="0" smtClean="0"/>
                <a:t>)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30 mL/min/1.73 m</a:t>
              </a:r>
              <a:r>
                <a:rPr lang="en-US" sz="1200" baseline="30000" dirty="0" smtClean="0"/>
                <a:t>2</a:t>
              </a:r>
              <a:r>
                <a:rPr lang="en-US" sz="1200" dirty="0" smtClean="0"/>
                <a:t> achieving </a:t>
              </a:r>
              <a:r>
                <a:rPr lang="en-US" sz="1200" dirty="0" err="1" smtClean="0"/>
                <a:t>haemoglobin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by centre</a:t>
              </a:r>
            </a:p>
            <a:p>
              <a:r>
                <a:rPr lang="en-US" sz="1100" dirty="0" smtClean="0"/>
                <a:t>CI – confidence interval; </a:t>
              </a:r>
              <a:r>
                <a:rPr lang="en-US" sz="1100" dirty="0" err="1" smtClean="0"/>
                <a:t>Hb</a:t>
              </a:r>
              <a:r>
                <a:rPr lang="en-US" sz="1100" dirty="0" smtClean="0"/>
                <a:t> – </a:t>
              </a:r>
              <a:r>
                <a:rPr lang="en-US" sz="1100" dirty="0" err="1" smtClean="0"/>
                <a:t>haemoglobin</a:t>
              </a:r>
              <a:endParaRPr lang="en-US" sz="11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5-09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311908"/>
              <a:ext cx="8890000" cy="336415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1750</TotalTime>
  <Words>724</Words>
  <Application>Microsoft Macintosh PowerPoint</Application>
  <PresentationFormat>On-screen Show (4:3)</PresentationFormat>
  <Paragraphs>50</Paragraphs>
  <Slides>14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>Renal Registry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RRUser</dc:creator>
  <cp:lastModifiedBy>Mark Ralph</cp:lastModifiedBy>
  <cp:revision>188</cp:revision>
  <dcterms:created xsi:type="dcterms:W3CDTF">2019-05-24T07:44:33Z</dcterms:created>
  <dcterms:modified xsi:type="dcterms:W3CDTF">2019-05-24T07:45:59Z</dcterms:modified>
</cp:coreProperties>
</file>