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6" charset="0"/>
        <a:ea typeface="+mn-ea"/>
        <a:cs typeface="+mn-cs"/>
      </a:defRPr>
    </a:lvl1pPr>
    <a:lvl2pPr marL="457200" algn="l" rtl="0" fontAlgn="base">
      <a:spcBef>
        <a:spcPct val="0"/>
      </a:spcBef>
      <a:spcAft>
        <a:spcPct val="0"/>
      </a:spcAft>
      <a:defRPr kern="1200">
        <a:solidFill>
          <a:schemeClr val="tx1"/>
        </a:solidFill>
        <a:latin typeface="Arial" pitchFamily="-106" charset="0"/>
        <a:ea typeface="+mn-ea"/>
        <a:cs typeface="+mn-cs"/>
      </a:defRPr>
    </a:lvl2pPr>
    <a:lvl3pPr marL="914400" algn="l" rtl="0" fontAlgn="base">
      <a:spcBef>
        <a:spcPct val="0"/>
      </a:spcBef>
      <a:spcAft>
        <a:spcPct val="0"/>
      </a:spcAft>
      <a:defRPr kern="1200">
        <a:solidFill>
          <a:schemeClr val="tx1"/>
        </a:solidFill>
        <a:latin typeface="Arial" pitchFamily="-106" charset="0"/>
        <a:ea typeface="+mn-ea"/>
        <a:cs typeface="+mn-cs"/>
      </a:defRPr>
    </a:lvl3pPr>
    <a:lvl4pPr marL="1371600" algn="l" rtl="0" fontAlgn="base">
      <a:spcBef>
        <a:spcPct val="0"/>
      </a:spcBef>
      <a:spcAft>
        <a:spcPct val="0"/>
      </a:spcAft>
      <a:defRPr kern="1200">
        <a:solidFill>
          <a:schemeClr val="tx1"/>
        </a:solidFill>
        <a:latin typeface="Arial" pitchFamily="-106" charset="0"/>
        <a:ea typeface="+mn-ea"/>
        <a:cs typeface="+mn-cs"/>
      </a:defRPr>
    </a:lvl4pPr>
    <a:lvl5pPr marL="1828800" algn="l" rtl="0" fontAlgn="base">
      <a:spcBef>
        <a:spcPct val="0"/>
      </a:spcBef>
      <a:spcAft>
        <a:spcPct val="0"/>
      </a:spcAft>
      <a:defRPr kern="1200">
        <a:solidFill>
          <a:schemeClr val="tx1"/>
        </a:solidFill>
        <a:latin typeface="Arial" pitchFamily="-106" charset="0"/>
        <a:ea typeface="+mn-ea"/>
        <a:cs typeface="+mn-cs"/>
      </a:defRPr>
    </a:lvl5pPr>
    <a:lvl6pPr marL="2286000" algn="l" defTabSz="457200" rtl="0" eaLnBrk="1" latinLnBrk="0" hangingPunct="1">
      <a:defRPr kern="1200">
        <a:solidFill>
          <a:schemeClr val="tx1"/>
        </a:solidFill>
        <a:latin typeface="Arial" pitchFamily="-106" charset="0"/>
        <a:ea typeface="+mn-ea"/>
        <a:cs typeface="+mn-cs"/>
      </a:defRPr>
    </a:lvl6pPr>
    <a:lvl7pPr marL="2743200" algn="l" defTabSz="457200" rtl="0" eaLnBrk="1" latinLnBrk="0" hangingPunct="1">
      <a:defRPr kern="1200">
        <a:solidFill>
          <a:schemeClr val="tx1"/>
        </a:solidFill>
        <a:latin typeface="Arial" pitchFamily="-106" charset="0"/>
        <a:ea typeface="+mn-ea"/>
        <a:cs typeface="+mn-cs"/>
      </a:defRPr>
    </a:lvl7pPr>
    <a:lvl8pPr marL="3200400" algn="l" defTabSz="457200" rtl="0" eaLnBrk="1" latinLnBrk="0" hangingPunct="1">
      <a:defRPr kern="1200">
        <a:solidFill>
          <a:schemeClr val="tx1"/>
        </a:solidFill>
        <a:latin typeface="Arial" pitchFamily="-106" charset="0"/>
        <a:ea typeface="+mn-ea"/>
        <a:cs typeface="+mn-cs"/>
      </a:defRPr>
    </a:lvl8pPr>
    <a:lvl9pPr marL="3657600" algn="l" defTabSz="457200" rtl="0" eaLnBrk="1" latinLnBrk="0" hangingPunct="1">
      <a:defRPr kern="1200">
        <a:solidFill>
          <a:schemeClr val="tx1"/>
        </a:solidFill>
        <a:latin typeface="Arial"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300" y="1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2F5FA8A-D598-9D48-A408-67E573BB8027}" type="slidenum">
              <a:rPr lang="en-GB"/>
              <a:pPr>
                <a:defRPr/>
              </a:pPr>
              <a:t>‹#›</a:t>
            </a:fld>
            <a:endParaRPr lang="en-GB"/>
          </a:p>
        </p:txBody>
      </p:sp>
    </p:spTree>
    <p:extLst>
      <p:ext uri="{BB962C8B-B14F-4D97-AF65-F5344CB8AC3E}">
        <p14:creationId xmlns:p14="http://schemas.microsoft.com/office/powerpoint/2010/main" val="25153336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1BB24-92AB-A246-9412-8E53AFA88DF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A8B30-2C62-F945-80B8-14848EA4B42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1118D-FD91-4045-A5F4-0C9E949FEB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FBD76E-C3BC-754A-995F-7ACBC605535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9C9123-7447-894B-BABC-3D8D4B2B2B4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2B5F40-2CE3-9445-A203-394F2627AE3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14B6D6F-2234-3249-9423-747AE5E040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8D5BA9-363D-374B-BD51-794B5784D0A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6FC9CE-4ADB-F748-A370-EE63BF306AB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38728E-538E-AF4E-95C0-5AD7D55F097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F2AF73-2C8C-384C-A8D3-6C750DC94A3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96F7E64-B70E-EE40-A944-F0FE5F8875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4339" name="Rectangle 3"/>
          <p:cNvSpPr>
            <a:spLocks noChangeArrowheads="1"/>
          </p:cNvSpPr>
          <p:nvPr/>
        </p:nvSpPr>
        <p:spPr bwMode="auto">
          <a:xfrm>
            <a:off x="2628900" y="6237288"/>
            <a:ext cx="3886200" cy="508000"/>
          </a:xfrm>
          <a:prstGeom prst="rect">
            <a:avLst/>
          </a:prstGeom>
          <a:noFill/>
          <a:ln w="9525">
            <a:noFill/>
            <a:miter lim="800000"/>
            <a:headEnd/>
            <a:tailEnd/>
          </a:ln>
        </p:spPr>
        <p:txBody>
          <a:bodyPr wrap="none">
            <a:prstTxWarp prst="textNoShape">
              <a:avLst/>
            </a:prstTxWarp>
          </a:bodyPr>
          <a:lstStyle/>
          <a:p>
            <a:pPr algn="ctr"/>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8" name="Group 7"/>
          <p:cNvGrpSpPr/>
          <p:nvPr/>
        </p:nvGrpSpPr>
        <p:grpSpPr>
          <a:xfrm>
            <a:off x="1651000" y="762000"/>
            <a:ext cx="5842000" cy="5334000"/>
            <a:chOff x="1651000" y="685800"/>
            <a:chExt cx="5842000" cy="5334000"/>
          </a:xfrm>
        </p:grpSpPr>
        <p:sp>
          <p:nvSpPr>
            <p:cNvPr id="14342" name="Rectangle 3"/>
            <p:cNvSpPr>
              <a:spLocks noChangeArrowheads="1"/>
            </p:cNvSpPr>
            <p:nvPr/>
          </p:nvSpPr>
          <p:spPr bwMode="auto">
            <a:xfrm>
              <a:off x="1790700" y="685800"/>
              <a:ext cx="5600700" cy="1066800"/>
            </a:xfrm>
            <a:prstGeom prst="rect">
              <a:avLst/>
            </a:prstGeom>
            <a:noFill/>
            <a:ln w="9525">
              <a:noFill/>
              <a:miter lim="800000"/>
              <a:headEnd/>
              <a:tailEnd/>
            </a:ln>
          </p:spPr>
          <p:txBody>
            <a:bodyPr anchor="ctr">
              <a:prstTxWarp prst="textNoShape">
                <a:avLst/>
              </a:prstTxWarp>
            </a:bodyPr>
            <a:lstStyle/>
            <a:p>
              <a:r>
                <a:rPr lang="en-US" sz="1200" b="1" dirty="0" smtClean="0"/>
                <a:t>Figure 4.1</a:t>
              </a:r>
              <a:r>
                <a:rPr lang="en-US" sz="1200" b="1" dirty="0"/>
                <a:t>.</a:t>
              </a:r>
              <a:r>
                <a:rPr lang="en-US" sz="1200" dirty="0" smtClean="0"/>
                <a:t> Pathways adult patients could follow to be included in the UK 2017 prevalent PD population</a:t>
              </a:r>
            </a:p>
            <a:p>
              <a:r>
                <a:rPr lang="en-US" sz="1100" dirty="0" smtClean="0"/>
                <a:t>Note that patients receiving dialysis for acute kidney injury (AKI) are only included in this chapter if they had a timeline or RRT modality code for chronic PD at the end of 2017 or if they had been on RRT for 590 days and were on PD at the end of 2017</a:t>
              </a:r>
            </a:p>
            <a:p>
              <a:r>
                <a:rPr lang="en-US" sz="1100" dirty="0" smtClean="0"/>
                <a:t>CKD – chronic kidney disease</a:t>
              </a:r>
              <a:endParaRPr lang="en-US" sz="1100" b="1" dirty="0">
                <a:ea typeface="Arial" pitchFamily="-106" charset="0"/>
                <a:cs typeface="Arial" pitchFamily="-106" charset="0"/>
              </a:endParaRPr>
            </a:p>
          </p:txBody>
        </p:sp>
        <p:pic>
          <p:nvPicPr>
            <p:cNvPr id="7" name="Picture 6" descr="Slide04-01.tif"/>
            <p:cNvPicPr>
              <a:picLocks noChangeAspect="1"/>
            </p:cNvPicPr>
            <p:nvPr/>
          </p:nvPicPr>
          <p:blipFill>
            <a:blip r:embed="rId3"/>
            <a:stretch>
              <a:fillRect/>
            </a:stretch>
          </p:blipFill>
          <p:spPr>
            <a:xfrm>
              <a:off x="1651000" y="1836944"/>
              <a:ext cx="5842000" cy="4182856"/>
            </a:xfrm>
            <a:prstGeom prst="rect">
              <a:avLst/>
            </a:prstGeom>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3555" name="Rectangle 3"/>
          <p:cNvSpPr>
            <a:spLocks noChangeArrowheads="1"/>
          </p:cNvSpPr>
          <p:nvPr/>
        </p:nvSpPr>
        <p:spPr bwMode="auto">
          <a:xfrm>
            <a:off x="2619332" y="6237288"/>
            <a:ext cx="3905336" cy="553998"/>
          </a:xfrm>
          <a:prstGeom prst="rect">
            <a:avLst/>
          </a:prstGeom>
          <a:noFill/>
          <a:ln w="9525">
            <a:noFill/>
            <a:miter lim="800000"/>
            <a:headEnd/>
            <a:tailEnd/>
          </a:ln>
        </p:spPr>
        <p:txBody>
          <a:bodyPr wrap="none">
            <a:prstTxWarp prst="textNoShape">
              <a:avLst/>
            </a:prstTxWarp>
            <a:spAutoFit/>
          </a:bodyPr>
          <a:lstStyle/>
          <a:p>
            <a:pPr algn="ctr"/>
            <a:r>
              <a:rPr lang="en-GB" sz="1600" b="1" dirty="0" smtClean="0">
                <a:ea typeface="Arial" pitchFamily="-106" charset="0"/>
                <a:cs typeface="Arial" pitchFamily="-106" charset="0"/>
              </a:rPr>
              <a:t>UK Renal Registry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6" name="Group 5"/>
          <p:cNvGrpSpPr/>
          <p:nvPr/>
        </p:nvGrpSpPr>
        <p:grpSpPr>
          <a:xfrm>
            <a:off x="127000" y="957620"/>
            <a:ext cx="8890000" cy="4942760"/>
            <a:chOff x="127000" y="1072515"/>
            <a:chExt cx="8890000" cy="4942760"/>
          </a:xfrm>
        </p:grpSpPr>
        <p:sp>
          <p:nvSpPr>
            <p:cNvPr id="23557" name="Rectangle 3"/>
            <p:cNvSpPr>
              <a:spLocks noChangeArrowheads="1"/>
            </p:cNvSpPr>
            <p:nvPr/>
          </p:nvSpPr>
          <p:spPr bwMode="auto">
            <a:xfrm>
              <a:off x="1600200" y="1072515"/>
              <a:ext cx="6248400" cy="984885"/>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4.10</a:t>
              </a:r>
              <a:r>
                <a:rPr lang="en-US" sz="1200" b="1" dirty="0"/>
                <a:t>.</a:t>
              </a:r>
              <a:r>
                <a:rPr lang="en-US" sz="1200" dirty="0" smtClean="0"/>
                <a:t> Distribution of </a:t>
              </a:r>
              <a:r>
                <a:rPr lang="en-US" sz="1200" dirty="0" err="1" smtClean="0"/>
                <a:t>haemoglobin</a:t>
              </a:r>
              <a:r>
                <a:rPr lang="en-US" sz="1200" dirty="0" smtClean="0"/>
                <a:t> in adult patients prevalent to PD on 31/12/2017 and the proportion with </a:t>
              </a:r>
              <a:r>
                <a:rPr lang="en-US" sz="1200" dirty="0" err="1" smtClean="0"/>
                <a:t>haemoglobin</a:t>
              </a:r>
              <a:r>
                <a:rPr lang="en-US" sz="1200" dirty="0" smtClean="0"/>
                <a:t> &gt;120 </a:t>
              </a:r>
              <a:r>
                <a:rPr lang="en-US" sz="1200" dirty="0" err="1" smtClean="0"/>
                <a:t>g</a:t>
              </a:r>
              <a:r>
                <a:rPr lang="en-US" sz="1200" dirty="0" smtClean="0"/>
                <a:t>/L receiving </a:t>
              </a:r>
              <a:r>
                <a:rPr lang="en-US" sz="1200" dirty="0" err="1" smtClean="0"/>
                <a:t>erythropoiesis</a:t>
              </a:r>
              <a:r>
                <a:rPr lang="en-US" sz="1200" dirty="0" smtClean="0"/>
                <a:t> stimulating agent (ESA) by centre</a:t>
              </a:r>
            </a:p>
            <a:p>
              <a:pPr algn="ctr"/>
              <a:r>
                <a:rPr lang="en-US" sz="1100" dirty="0" smtClean="0"/>
                <a:t>Figure (including total) does not include </a:t>
              </a:r>
              <a:r>
                <a:rPr lang="en-US" sz="1100" dirty="0" err="1" smtClean="0"/>
                <a:t>centres</a:t>
              </a:r>
              <a:r>
                <a:rPr lang="en-US" sz="1100" dirty="0" smtClean="0"/>
                <a:t> with &lt;70% data completeness (or &lt;70% ESA use)</a:t>
              </a:r>
            </a:p>
            <a:p>
              <a:pPr algn="ctr"/>
              <a:r>
                <a:rPr lang="en-US" sz="1100" dirty="0" err="1" smtClean="0"/>
                <a:t>Hb</a:t>
              </a:r>
              <a:r>
                <a:rPr lang="en-US" sz="1100" dirty="0" smtClean="0"/>
                <a:t> – </a:t>
              </a:r>
              <a:r>
                <a:rPr lang="en-US" sz="1100" dirty="0" err="1" smtClean="0"/>
                <a:t>haemoglobin</a:t>
              </a:r>
              <a:endParaRPr lang="en-US" sz="1100" dirty="0">
                <a:ea typeface="Arial" pitchFamily="-106" charset="0"/>
                <a:cs typeface="Arial" pitchFamily="-106" charset="0"/>
              </a:endParaRPr>
            </a:p>
          </p:txBody>
        </p:sp>
        <p:pic>
          <p:nvPicPr>
            <p:cNvPr id="5" name="Picture 4" descr="Slide04-10.tif"/>
            <p:cNvPicPr>
              <a:picLocks noChangeAspect="1"/>
            </p:cNvPicPr>
            <p:nvPr/>
          </p:nvPicPr>
          <p:blipFill>
            <a:blip r:embed="rId3"/>
            <a:stretch>
              <a:fillRect/>
            </a:stretch>
          </p:blipFill>
          <p:spPr>
            <a:xfrm>
              <a:off x="127000" y="2144268"/>
              <a:ext cx="8890000" cy="3871007"/>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4579" name="Rectangle 3"/>
          <p:cNvSpPr>
            <a:spLocks noChangeArrowheads="1"/>
          </p:cNvSpPr>
          <p:nvPr/>
        </p:nvSpPr>
        <p:spPr bwMode="auto">
          <a:xfrm>
            <a:off x="2619332" y="6237288"/>
            <a:ext cx="3905336" cy="553998"/>
          </a:xfrm>
          <a:prstGeom prst="rect">
            <a:avLst/>
          </a:prstGeom>
          <a:noFill/>
          <a:ln w="9525">
            <a:noFill/>
            <a:miter lim="800000"/>
            <a:headEnd/>
            <a:tailEnd/>
          </a:ln>
        </p:spPr>
        <p:txBody>
          <a:bodyPr wrap="none">
            <a:prstTxWarp prst="textNoShape">
              <a:avLst/>
            </a:prstTxWarp>
            <a:spAutoFit/>
          </a:bodyPr>
          <a:lstStyle/>
          <a:p>
            <a:pPr algn="ctr"/>
            <a:r>
              <a:rPr lang="en-GB" sz="1600" b="1" dirty="0" smtClean="0">
                <a:ea typeface="Arial" pitchFamily="-106" charset="0"/>
                <a:cs typeface="Arial" pitchFamily="-106" charset="0"/>
              </a:rPr>
              <a:t>UK Renal Registry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6" name="Group 5"/>
          <p:cNvGrpSpPr/>
          <p:nvPr/>
        </p:nvGrpSpPr>
        <p:grpSpPr>
          <a:xfrm>
            <a:off x="1651000" y="1716854"/>
            <a:ext cx="5842000" cy="3424293"/>
            <a:chOff x="1651000" y="1676400"/>
            <a:chExt cx="5842000" cy="3424293"/>
          </a:xfrm>
        </p:grpSpPr>
        <p:sp>
          <p:nvSpPr>
            <p:cNvPr id="24582" name="Rectangle 3"/>
            <p:cNvSpPr>
              <a:spLocks noChangeArrowheads="1"/>
            </p:cNvSpPr>
            <p:nvPr/>
          </p:nvSpPr>
          <p:spPr bwMode="auto">
            <a:xfrm>
              <a:off x="2514601" y="1676400"/>
              <a:ext cx="4495799" cy="630942"/>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4.11</a:t>
              </a:r>
              <a:r>
                <a:rPr lang="en-US" sz="1200" b="1" dirty="0"/>
                <a:t>.</a:t>
              </a:r>
              <a:r>
                <a:rPr lang="en-US" sz="1200" dirty="0" smtClean="0"/>
                <a:t> Percentage of prevalent adult PD patients with </a:t>
              </a:r>
              <a:r>
                <a:rPr lang="en-US" sz="1200" dirty="0" err="1" smtClean="0"/>
                <a:t>haemoglobin</a:t>
              </a:r>
              <a:r>
                <a:rPr lang="en-US" sz="1200" dirty="0" smtClean="0"/>
                <a:t> </a:t>
              </a:r>
              <a:r>
                <a:rPr lang="en-US" sz="1200" dirty="0" smtClean="0">
                  <a:latin typeface="Mathematical Pi LT Std 1"/>
                  <a:cs typeface="Mathematical Pi LT Std 1"/>
                </a:rPr>
                <a:t>&gt;</a:t>
              </a:r>
              <a:r>
                <a:rPr lang="en-US" sz="1200" dirty="0" smtClean="0"/>
                <a:t>100 </a:t>
              </a:r>
              <a:r>
                <a:rPr lang="en-US" sz="1200" dirty="0" err="1" smtClean="0"/>
                <a:t>g</a:t>
              </a:r>
              <a:r>
                <a:rPr lang="en-US" sz="1200" dirty="0" smtClean="0"/>
                <a:t>/L between 2007 and 2017</a:t>
              </a:r>
            </a:p>
            <a:p>
              <a:pPr algn="ctr"/>
              <a:r>
                <a:rPr lang="en-US" sz="1100" dirty="0" smtClean="0"/>
                <a:t>CI – confidence interval; </a:t>
              </a:r>
              <a:r>
                <a:rPr lang="en-US" sz="1100" dirty="0" err="1" smtClean="0"/>
                <a:t>Hb</a:t>
              </a:r>
              <a:r>
                <a:rPr lang="en-US" sz="1100" dirty="0" smtClean="0"/>
                <a:t> – </a:t>
              </a:r>
              <a:r>
                <a:rPr lang="en-US" sz="1100" dirty="0" err="1" smtClean="0"/>
                <a:t>haemoglobin</a:t>
              </a:r>
              <a:endParaRPr lang="en-US" sz="1100" dirty="0">
                <a:ea typeface="Arial" pitchFamily="-106" charset="0"/>
                <a:cs typeface="Arial" pitchFamily="-106" charset="0"/>
              </a:endParaRPr>
            </a:p>
          </p:txBody>
        </p:sp>
        <p:pic>
          <p:nvPicPr>
            <p:cNvPr id="5" name="Picture 4" descr="Slide04-11.tif"/>
            <p:cNvPicPr>
              <a:picLocks noChangeAspect="1"/>
            </p:cNvPicPr>
            <p:nvPr/>
          </p:nvPicPr>
          <p:blipFill>
            <a:blip r:embed="rId3"/>
            <a:stretch>
              <a:fillRect/>
            </a:stretch>
          </p:blipFill>
          <p:spPr>
            <a:xfrm>
              <a:off x="1651000" y="2363724"/>
              <a:ext cx="5842000" cy="2736969"/>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5603" name="Rectangle 3"/>
          <p:cNvSpPr>
            <a:spLocks noChangeArrowheads="1"/>
          </p:cNvSpPr>
          <p:nvPr/>
        </p:nvSpPr>
        <p:spPr bwMode="auto">
          <a:xfrm>
            <a:off x="2619332" y="6237288"/>
            <a:ext cx="3905336" cy="553998"/>
          </a:xfrm>
          <a:prstGeom prst="rect">
            <a:avLst/>
          </a:prstGeom>
          <a:noFill/>
          <a:ln w="9525">
            <a:noFill/>
            <a:miter lim="800000"/>
            <a:headEnd/>
            <a:tailEnd/>
          </a:ln>
        </p:spPr>
        <p:txBody>
          <a:bodyPr wrap="none">
            <a:prstTxWarp prst="textNoShape">
              <a:avLst/>
            </a:prstTxWarp>
            <a:spAutoFit/>
          </a:bodyPr>
          <a:lstStyle/>
          <a:p>
            <a:pPr algn="ctr"/>
            <a:r>
              <a:rPr lang="en-GB" sz="1600" b="1" dirty="0" smtClean="0">
                <a:ea typeface="Arial" pitchFamily="-106" charset="0"/>
                <a:cs typeface="Arial" pitchFamily="-106" charset="0"/>
              </a:rPr>
              <a:t>UK Renal Registry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6" name="Group 5"/>
          <p:cNvGrpSpPr/>
          <p:nvPr/>
        </p:nvGrpSpPr>
        <p:grpSpPr>
          <a:xfrm>
            <a:off x="2286000" y="1723858"/>
            <a:ext cx="4953000" cy="3410284"/>
            <a:chOff x="2286000" y="1676400"/>
            <a:chExt cx="4953000" cy="3410284"/>
          </a:xfrm>
        </p:grpSpPr>
        <p:sp>
          <p:nvSpPr>
            <p:cNvPr id="25606" name="Rectangle 3"/>
            <p:cNvSpPr>
              <a:spLocks noChangeArrowheads="1"/>
            </p:cNvSpPr>
            <p:nvPr/>
          </p:nvSpPr>
          <p:spPr bwMode="auto">
            <a:xfrm>
              <a:off x="2286000" y="1676400"/>
              <a:ext cx="4953000" cy="461665"/>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4.12</a:t>
              </a:r>
              <a:r>
                <a:rPr lang="en-US" sz="1200" b="1" dirty="0"/>
                <a:t>.</a:t>
              </a:r>
              <a:r>
                <a:rPr lang="en-US" sz="1200" dirty="0" smtClean="0"/>
                <a:t> PD peritonitis rates by centre per 100 PD patient years (2016–2017 data)</a:t>
              </a:r>
              <a:endParaRPr lang="en-US" sz="1200" dirty="0">
                <a:ea typeface="Arial" pitchFamily="-106" charset="0"/>
                <a:cs typeface="Arial" pitchFamily="-106" charset="0"/>
              </a:endParaRPr>
            </a:p>
          </p:txBody>
        </p:sp>
        <p:pic>
          <p:nvPicPr>
            <p:cNvPr id="5" name="Picture 4" descr="Slide04-12.tif"/>
            <p:cNvPicPr>
              <a:picLocks noChangeAspect="1"/>
            </p:cNvPicPr>
            <p:nvPr/>
          </p:nvPicPr>
          <p:blipFill>
            <a:blip r:embed="rId3"/>
            <a:stretch>
              <a:fillRect/>
            </a:stretch>
          </p:blipFill>
          <p:spPr>
            <a:xfrm>
              <a:off x="2349500" y="2257044"/>
              <a:ext cx="4445000" cy="2829640"/>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6627" name="Rectangle 3"/>
          <p:cNvSpPr>
            <a:spLocks noChangeArrowheads="1"/>
          </p:cNvSpPr>
          <p:nvPr/>
        </p:nvSpPr>
        <p:spPr bwMode="auto">
          <a:xfrm>
            <a:off x="2619332" y="6237288"/>
            <a:ext cx="3905336" cy="553998"/>
          </a:xfrm>
          <a:prstGeom prst="rect">
            <a:avLst/>
          </a:prstGeom>
          <a:noFill/>
          <a:ln w="9525">
            <a:noFill/>
            <a:miter lim="800000"/>
            <a:headEnd/>
            <a:tailEnd/>
          </a:ln>
        </p:spPr>
        <p:txBody>
          <a:bodyPr wrap="none">
            <a:prstTxWarp prst="textNoShape">
              <a:avLst/>
            </a:prstTxWarp>
            <a:spAutoFit/>
          </a:bodyPr>
          <a:lstStyle/>
          <a:p>
            <a:pPr algn="ctr"/>
            <a:r>
              <a:rPr lang="en-GB" sz="1600" b="1" dirty="0" smtClean="0">
                <a:ea typeface="Arial" pitchFamily="-106" charset="0"/>
                <a:cs typeface="Arial" pitchFamily="-106" charset="0"/>
              </a:rPr>
              <a:t>UK Renal Registry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6" name="Group 5"/>
          <p:cNvGrpSpPr/>
          <p:nvPr/>
        </p:nvGrpSpPr>
        <p:grpSpPr>
          <a:xfrm>
            <a:off x="127000" y="1098786"/>
            <a:ext cx="8890000" cy="4660428"/>
            <a:chOff x="127000" y="1628001"/>
            <a:chExt cx="8890000" cy="4660428"/>
          </a:xfrm>
        </p:grpSpPr>
        <p:sp>
          <p:nvSpPr>
            <p:cNvPr id="26630" name="Rectangle 3"/>
            <p:cNvSpPr>
              <a:spLocks noChangeArrowheads="1"/>
            </p:cNvSpPr>
            <p:nvPr/>
          </p:nvSpPr>
          <p:spPr bwMode="auto">
            <a:xfrm>
              <a:off x="1219200" y="1628001"/>
              <a:ext cx="7162800" cy="276999"/>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4.13</a:t>
              </a:r>
              <a:r>
                <a:rPr lang="en-US" sz="1200" b="1" dirty="0"/>
                <a:t>.</a:t>
              </a:r>
              <a:r>
                <a:rPr lang="en-US" sz="1200" dirty="0" smtClean="0"/>
                <a:t> Cause of death for prevalent adult PD patients between 2008 and 2017</a:t>
              </a:r>
              <a:endParaRPr lang="en-US" sz="1200" dirty="0">
                <a:ea typeface="Arial" pitchFamily="-106" charset="0"/>
                <a:cs typeface="Arial" pitchFamily="-106" charset="0"/>
              </a:endParaRPr>
            </a:p>
          </p:txBody>
        </p:sp>
        <p:pic>
          <p:nvPicPr>
            <p:cNvPr id="5" name="Picture 4" descr="Slide04-13.tif"/>
            <p:cNvPicPr>
              <a:picLocks noChangeAspect="1"/>
            </p:cNvPicPr>
            <p:nvPr/>
          </p:nvPicPr>
          <p:blipFill>
            <a:blip r:embed="rId3"/>
            <a:stretch>
              <a:fillRect/>
            </a:stretch>
          </p:blipFill>
          <p:spPr>
            <a:xfrm>
              <a:off x="127000" y="2016252"/>
              <a:ext cx="8890000" cy="4272177"/>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5363" name="Rectangle 3"/>
          <p:cNvSpPr>
            <a:spLocks noChangeArrowheads="1"/>
          </p:cNvSpPr>
          <p:nvPr/>
        </p:nvSpPr>
        <p:spPr bwMode="auto">
          <a:xfrm>
            <a:off x="2619332" y="6237288"/>
            <a:ext cx="3905336" cy="553998"/>
          </a:xfrm>
          <a:prstGeom prst="rect">
            <a:avLst/>
          </a:prstGeom>
          <a:noFill/>
          <a:ln w="9525">
            <a:noFill/>
            <a:miter lim="800000"/>
            <a:headEnd/>
            <a:tailEnd/>
          </a:ln>
        </p:spPr>
        <p:txBody>
          <a:bodyPr wrap="none">
            <a:prstTxWarp prst="textNoShape">
              <a:avLst/>
            </a:prstTxWarp>
            <a:spAutoFit/>
          </a:bodyPr>
          <a:lstStyle/>
          <a:p>
            <a:pPr algn="ctr"/>
            <a:r>
              <a:rPr lang="en-GB" sz="1600" b="1" dirty="0" smtClean="0">
                <a:ea typeface="Arial" pitchFamily="-106" charset="0"/>
                <a:cs typeface="Arial" pitchFamily="-106" charset="0"/>
              </a:rPr>
              <a:t>UK Renal Registry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6" name="Group 5"/>
          <p:cNvGrpSpPr/>
          <p:nvPr/>
        </p:nvGrpSpPr>
        <p:grpSpPr>
          <a:xfrm>
            <a:off x="127000" y="1321697"/>
            <a:ext cx="8890000" cy="4214606"/>
            <a:chOff x="127000" y="1565419"/>
            <a:chExt cx="8890000" cy="4214606"/>
          </a:xfrm>
        </p:grpSpPr>
        <p:sp>
          <p:nvSpPr>
            <p:cNvPr id="15366" name="Rectangle 3"/>
            <p:cNvSpPr>
              <a:spLocks noChangeArrowheads="1"/>
            </p:cNvSpPr>
            <p:nvPr/>
          </p:nvSpPr>
          <p:spPr bwMode="auto">
            <a:xfrm>
              <a:off x="2016170" y="1565419"/>
              <a:ext cx="5111660" cy="646331"/>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4.2</a:t>
              </a:r>
              <a:r>
                <a:rPr lang="en-US" sz="1200" b="1" dirty="0"/>
                <a:t>.</a:t>
              </a:r>
              <a:r>
                <a:rPr lang="en-US" sz="1200" dirty="0" smtClean="0"/>
                <a:t> Percentage of adult patients prevalent to PD on 31/12/2017 with adjusted calcium above the target range (&gt;2.5 </a:t>
              </a:r>
              <a:r>
                <a:rPr lang="en-US" sz="1200" dirty="0" err="1" smtClean="0"/>
                <a:t>mmol</a:t>
              </a:r>
              <a:r>
                <a:rPr lang="en-US" sz="1200" dirty="0" smtClean="0"/>
                <a:t>/L) by centre</a:t>
              </a:r>
            </a:p>
            <a:p>
              <a:pPr algn="ctr"/>
              <a:r>
                <a:rPr lang="en-US" sz="1100" dirty="0" smtClean="0"/>
                <a:t>Ca – calcium; CI – confidence interval</a:t>
              </a:r>
              <a:endParaRPr lang="en-US" sz="1100" dirty="0">
                <a:ea typeface="Arial" pitchFamily="-106" charset="0"/>
                <a:cs typeface="Arial" pitchFamily="-106" charset="0"/>
              </a:endParaRPr>
            </a:p>
          </p:txBody>
        </p:sp>
        <p:pic>
          <p:nvPicPr>
            <p:cNvPr id="5" name="Picture 4" descr="Slide04-02.tif"/>
            <p:cNvPicPr>
              <a:picLocks noChangeAspect="1"/>
            </p:cNvPicPr>
            <p:nvPr/>
          </p:nvPicPr>
          <p:blipFill>
            <a:blip r:embed="rId3"/>
            <a:stretch>
              <a:fillRect/>
            </a:stretch>
          </p:blipFill>
          <p:spPr>
            <a:xfrm>
              <a:off x="127000" y="2269236"/>
              <a:ext cx="8890000" cy="3510789"/>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6387" name="Rectangle 3"/>
          <p:cNvSpPr>
            <a:spLocks noChangeArrowheads="1"/>
          </p:cNvSpPr>
          <p:nvPr/>
        </p:nvSpPr>
        <p:spPr bwMode="auto">
          <a:xfrm>
            <a:off x="2619332" y="6237288"/>
            <a:ext cx="3905336" cy="553998"/>
          </a:xfrm>
          <a:prstGeom prst="rect">
            <a:avLst/>
          </a:prstGeom>
          <a:noFill/>
          <a:ln w="9525">
            <a:noFill/>
            <a:miter lim="800000"/>
            <a:headEnd/>
            <a:tailEnd/>
          </a:ln>
        </p:spPr>
        <p:txBody>
          <a:bodyPr wrap="none">
            <a:prstTxWarp prst="textNoShape">
              <a:avLst/>
            </a:prstTxWarp>
            <a:spAutoFit/>
          </a:bodyPr>
          <a:lstStyle/>
          <a:p>
            <a:pPr algn="ctr"/>
            <a:r>
              <a:rPr lang="en-GB" sz="1600" b="1" dirty="0" smtClean="0">
                <a:ea typeface="Arial" pitchFamily="-106" charset="0"/>
                <a:cs typeface="Arial" pitchFamily="-106" charset="0"/>
              </a:rPr>
              <a:t>UK Renal Registry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6" name="Group 5"/>
          <p:cNvGrpSpPr/>
          <p:nvPr/>
        </p:nvGrpSpPr>
        <p:grpSpPr>
          <a:xfrm>
            <a:off x="1562100" y="1371370"/>
            <a:ext cx="6019800" cy="4115261"/>
            <a:chOff x="1562100" y="1350258"/>
            <a:chExt cx="6019800" cy="4115261"/>
          </a:xfrm>
        </p:grpSpPr>
        <p:sp>
          <p:nvSpPr>
            <p:cNvPr id="16390" name="Rectangle 3"/>
            <p:cNvSpPr>
              <a:spLocks noChangeArrowheads="1"/>
            </p:cNvSpPr>
            <p:nvPr/>
          </p:nvSpPr>
          <p:spPr bwMode="auto">
            <a:xfrm>
              <a:off x="1562100" y="1350258"/>
              <a:ext cx="6019800" cy="630942"/>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4.3</a:t>
              </a:r>
              <a:r>
                <a:rPr lang="en-US" sz="1200" b="1" dirty="0"/>
                <a:t>.</a:t>
              </a:r>
              <a:r>
                <a:rPr lang="en-US" sz="1200" dirty="0" smtClean="0"/>
                <a:t> Change in percentage of prevalent adult PD patients within, above and below the target range for adjusted calcium (2.2–2.5 </a:t>
              </a:r>
              <a:r>
                <a:rPr lang="en-US" sz="1200" dirty="0" err="1" smtClean="0"/>
                <a:t>mmol</a:t>
              </a:r>
              <a:r>
                <a:rPr lang="en-US" sz="1200" dirty="0" smtClean="0"/>
                <a:t>/L) between 2007 and 2017</a:t>
              </a:r>
            </a:p>
            <a:p>
              <a:pPr algn="ctr"/>
              <a:r>
                <a:rPr lang="en-US" sz="1100" dirty="0" smtClean="0"/>
                <a:t>Ca – calcium</a:t>
              </a:r>
              <a:endParaRPr lang="en-US" sz="1100" baseline="30000" dirty="0">
                <a:ea typeface="Arial" pitchFamily="-106" charset="0"/>
                <a:cs typeface="Arial" pitchFamily="-106" charset="0"/>
              </a:endParaRPr>
            </a:p>
          </p:txBody>
        </p:sp>
        <p:pic>
          <p:nvPicPr>
            <p:cNvPr id="5" name="Picture 4" descr="Slide04-03.tif"/>
            <p:cNvPicPr>
              <a:picLocks noChangeAspect="1"/>
            </p:cNvPicPr>
            <p:nvPr/>
          </p:nvPicPr>
          <p:blipFill>
            <a:blip r:embed="rId3"/>
            <a:stretch>
              <a:fillRect/>
            </a:stretch>
          </p:blipFill>
          <p:spPr>
            <a:xfrm>
              <a:off x="1651000" y="2033016"/>
              <a:ext cx="5842000" cy="3432503"/>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7411" name="Rectangle 3"/>
          <p:cNvSpPr>
            <a:spLocks noChangeArrowheads="1"/>
          </p:cNvSpPr>
          <p:nvPr/>
        </p:nvSpPr>
        <p:spPr bwMode="auto">
          <a:xfrm>
            <a:off x="2619332" y="6237288"/>
            <a:ext cx="3905336" cy="553998"/>
          </a:xfrm>
          <a:prstGeom prst="rect">
            <a:avLst/>
          </a:prstGeom>
          <a:noFill/>
          <a:ln w="9525">
            <a:noFill/>
            <a:miter lim="800000"/>
            <a:headEnd/>
            <a:tailEnd/>
          </a:ln>
        </p:spPr>
        <p:txBody>
          <a:bodyPr wrap="none">
            <a:prstTxWarp prst="textNoShape">
              <a:avLst/>
            </a:prstTxWarp>
            <a:spAutoFit/>
          </a:bodyPr>
          <a:lstStyle/>
          <a:p>
            <a:pPr algn="ctr"/>
            <a:r>
              <a:rPr lang="en-GB" sz="1600" b="1" dirty="0" smtClean="0">
                <a:ea typeface="Arial" pitchFamily="-106" charset="0"/>
                <a:cs typeface="Arial" pitchFamily="-106" charset="0"/>
              </a:rPr>
              <a:t>UK Renal Registry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6" name="Group 5"/>
          <p:cNvGrpSpPr/>
          <p:nvPr/>
        </p:nvGrpSpPr>
        <p:grpSpPr>
          <a:xfrm>
            <a:off x="127000" y="1338380"/>
            <a:ext cx="8890000" cy="4181240"/>
            <a:chOff x="127000" y="1578858"/>
            <a:chExt cx="8890000" cy="4181240"/>
          </a:xfrm>
        </p:grpSpPr>
        <p:sp>
          <p:nvSpPr>
            <p:cNvPr id="17414" name="Rectangle 3"/>
            <p:cNvSpPr>
              <a:spLocks noChangeArrowheads="1"/>
            </p:cNvSpPr>
            <p:nvPr/>
          </p:nvSpPr>
          <p:spPr bwMode="auto">
            <a:xfrm>
              <a:off x="2000250" y="1578858"/>
              <a:ext cx="5143500" cy="630942"/>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4.4.</a:t>
              </a:r>
              <a:r>
                <a:rPr lang="en-US" sz="1200" dirty="0" smtClean="0"/>
                <a:t> Percentage of adult patients prevalent to PD on 31/12/2017 with bicarbonate within the target range (22–30 </a:t>
              </a:r>
              <a:r>
                <a:rPr lang="en-US" sz="1200" dirty="0" err="1" smtClean="0"/>
                <a:t>mmol</a:t>
              </a:r>
              <a:r>
                <a:rPr lang="en-US" sz="1200" dirty="0" smtClean="0"/>
                <a:t>/L) by centre</a:t>
              </a:r>
            </a:p>
            <a:p>
              <a:pPr algn="ctr"/>
              <a:r>
                <a:rPr lang="en-US" sz="1100" dirty="0" err="1" smtClean="0"/>
                <a:t>Bicarb</a:t>
              </a:r>
              <a:r>
                <a:rPr lang="en-US" sz="1100" dirty="0" smtClean="0"/>
                <a:t> – bicarbonate; CI – confidence interval</a:t>
              </a:r>
              <a:endParaRPr lang="en-US" sz="1100" dirty="0">
                <a:ea typeface="Arial" pitchFamily="-106" charset="0"/>
                <a:cs typeface="Arial" pitchFamily="-106" charset="0"/>
              </a:endParaRPr>
            </a:p>
          </p:txBody>
        </p:sp>
        <p:pic>
          <p:nvPicPr>
            <p:cNvPr id="5" name="Picture 4" descr="Slide04-04.tif"/>
            <p:cNvPicPr>
              <a:picLocks noChangeAspect="1"/>
            </p:cNvPicPr>
            <p:nvPr/>
          </p:nvPicPr>
          <p:blipFill>
            <a:blip r:embed="rId3"/>
            <a:stretch>
              <a:fillRect/>
            </a:stretch>
          </p:blipFill>
          <p:spPr>
            <a:xfrm>
              <a:off x="127000" y="2269236"/>
              <a:ext cx="8890000" cy="3490862"/>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8435" name="Rectangle 3"/>
          <p:cNvSpPr>
            <a:spLocks noChangeArrowheads="1"/>
          </p:cNvSpPr>
          <p:nvPr/>
        </p:nvSpPr>
        <p:spPr bwMode="auto">
          <a:xfrm>
            <a:off x="2619332" y="6237288"/>
            <a:ext cx="3905336" cy="553998"/>
          </a:xfrm>
          <a:prstGeom prst="rect">
            <a:avLst/>
          </a:prstGeom>
          <a:noFill/>
          <a:ln w="9525">
            <a:noFill/>
            <a:miter lim="800000"/>
            <a:headEnd/>
            <a:tailEnd/>
          </a:ln>
        </p:spPr>
        <p:txBody>
          <a:bodyPr wrap="none">
            <a:prstTxWarp prst="textNoShape">
              <a:avLst/>
            </a:prstTxWarp>
            <a:spAutoFit/>
          </a:bodyPr>
          <a:lstStyle/>
          <a:p>
            <a:pPr algn="ctr"/>
            <a:r>
              <a:rPr lang="en-GB" sz="1600" b="1" dirty="0" smtClean="0">
                <a:ea typeface="Arial" pitchFamily="-106" charset="0"/>
                <a:cs typeface="Arial" pitchFamily="-106" charset="0"/>
              </a:rPr>
              <a:t>UK Renal Registry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6" name="Group 5"/>
          <p:cNvGrpSpPr/>
          <p:nvPr/>
        </p:nvGrpSpPr>
        <p:grpSpPr>
          <a:xfrm>
            <a:off x="1651000" y="1314532"/>
            <a:ext cx="5842000" cy="4228937"/>
            <a:chOff x="1651000" y="1350258"/>
            <a:chExt cx="5842000" cy="4228937"/>
          </a:xfrm>
        </p:grpSpPr>
        <p:sp>
          <p:nvSpPr>
            <p:cNvPr id="18438" name="Rectangle 3"/>
            <p:cNvSpPr>
              <a:spLocks noChangeArrowheads="1"/>
            </p:cNvSpPr>
            <p:nvPr/>
          </p:nvSpPr>
          <p:spPr bwMode="auto">
            <a:xfrm>
              <a:off x="1981200" y="1350258"/>
              <a:ext cx="5486400" cy="630942"/>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4.5. </a:t>
              </a:r>
              <a:r>
                <a:rPr lang="en-US" sz="1200" dirty="0" smtClean="0"/>
                <a:t>Percentage of prevalent adult PD patients within, above and below the target range for bicarbonate (22–30 </a:t>
              </a:r>
              <a:r>
                <a:rPr lang="en-US" sz="1200" dirty="0" err="1" smtClean="0"/>
                <a:t>mmol</a:t>
              </a:r>
              <a:r>
                <a:rPr lang="en-US" sz="1200" dirty="0" smtClean="0"/>
                <a:t>/L) between 2007 and 2017</a:t>
              </a:r>
            </a:p>
            <a:p>
              <a:pPr algn="ctr"/>
              <a:r>
                <a:rPr lang="en-US" sz="1100" dirty="0" err="1" smtClean="0"/>
                <a:t>Bicarb</a:t>
              </a:r>
              <a:r>
                <a:rPr lang="en-US" sz="1100" dirty="0" smtClean="0"/>
                <a:t> – bicarbonate</a:t>
              </a:r>
              <a:endParaRPr lang="en-US" sz="1100" b="1" dirty="0">
                <a:ea typeface="Arial" pitchFamily="-106" charset="0"/>
                <a:cs typeface="Arial" pitchFamily="-106" charset="0"/>
              </a:endParaRPr>
            </a:p>
          </p:txBody>
        </p:sp>
        <p:pic>
          <p:nvPicPr>
            <p:cNvPr id="5" name="Picture 4" descr="Slide04-05.tif"/>
            <p:cNvPicPr>
              <a:picLocks noChangeAspect="1"/>
            </p:cNvPicPr>
            <p:nvPr/>
          </p:nvPicPr>
          <p:blipFill>
            <a:blip r:embed="rId3"/>
            <a:stretch>
              <a:fillRect/>
            </a:stretch>
          </p:blipFill>
          <p:spPr>
            <a:xfrm>
              <a:off x="1651000" y="2046732"/>
              <a:ext cx="5842000" cy="3532463"/>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9459" name="Rectangle 3"/>
          <p:cNvSpPr>
            <a:spLocks noChangeArrowheads="1"/>
          </p:cNvSpPr>
          <p:nvPr/>
        </p:nvSpPr>
        <p:spPr bwMode="auto">
          <a:xfrm>
            <a:off x="2619332" y="6237288"/>
            <a:ext cx="3905336" cy="553998"/>
          </a:xfrm>
          <a:prstGeom prst="rect">
            <a:avLst/>
          </a:prstGeom>
          <a:noFill/>
          <a:ln w="9525">
            <a:noFill/>
            <a:miter lim="800000"/>
            <a:headEnd/>
            <a:tailEnd/>
          </a:ln>
        </p:spPr>
        <p:txBody>
          <a:bodyPr wrap="none">
            <a:prstTxWarp prst="textNoShape">
              <a:avLst/>
            </a:prstTxWarp>
            <a:spAutoFit/>
          </a:bodyPr>
          <a:lstStyle/>
          <a:p>
            <a:pPr algn="ctr"/>
            <a:r>
              <a:rPr lang="en-GB" sz="1600" b="1" dirty="0" smtClean="0">
                <a:ea typeface="Arial" pitchFamily="-106" charset="0"/>
                <a:cs typeface="Arial" pitchFamily="-106" charset="0"/>
              </a:rPr>
              <a:t>UK Renal Registry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6" name="Group 5"/>
          <p:cNvGrpSpPr/>
          <p:nvPr/>
        </p:nvGrpSpPr>
        <p:grpSpPr>
          <a:xfrm>
            <a:off x="127000" y="1470345"/>
            <a:ext cx="8890000" cy="3917311"/>
            <a:chOff x="127000" y="1839724"/>
            <a:chExt cx="8890000" cy="3917311"/>
          </a:xfrm>
        </p:grpSpPr>
        <p:sp>
          <p:nvSpPr>
            <p:cNvPr id="19461" name="Rectangle 3"/>
            <p:cNvSpPr>
              <a:spLocks noChangeArrowheads="1"/>
            </p:cNvSpPr>
            <p:nvPr/>
          </p:nvSpPr>
          <p:spPr bwMode="auto">
            <a:xfrm>
              <a:off x="1371600" y="1839724"/>
              <a:ext cx="6400800" cy="446276"/>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4.6</a:t>
              </a:r>
              <a:r>
                <a:rPr lang="en-US" sz="1200" b="1" dirty="0"/>
                <a:t>.</a:t>
              </a:r>
              <a:r>
                <a:rPr lang="en-US" sz="1200" dirty="0" smtClean="0"/>
                <a:t> Median </a:t>
              </a:r>
              <a:r>
                <a:rPr lang="en-US" sz="1200" dirty="0" err="1" smtClean="0"/>
                <a:t>haemoglobin</a:t>
              </a:r>
              <a:r>
                <a:rPr lang="en-US" sz="1200" dirty="0" smtClean="0"/>
                <a:t> in adult patients prevalent to PD on 31/12/2017 by centre</a:t>
              </a:r>
            </a:p>
            <a:p>
              <a:pPr algn="ctr"/>
              <a:r>
                <a:rPr lang="en-US" sz="1100" dirty="0" err="1" smtClean="0"/>
                <a:t>Hb</a:t>
              </a:r>
              <a:r>
                <a:rPr lang="en-US" sz="1100" dirty="0" smtClean="0"/>
                <a:t> – </a:t>
              </a:r>
              <a:r>
                <a:rPr lang="en-US" sz="1100" dirty="0" err="1" smtClean="0"/>
                <a:t>haemoglobin</a:t>
              </a:r>
              <a:endParaRPr lang="en-US" sz="1100" b="1" dirty="0">
                <a:ea typeface="Arial" pitchFamily="-106" charset="0"/>
                <a:cs typeface="Arial" pitchFamily="-106" charset="0"/>
              </a:endParaRPr>
            </a:p>
          </p:txBody>
        </p:sp>
        <p:pic>
          <p:nvPicPr>
            <p:cNvPr id="5" name="Picture 4" descr="Slide04-06.tif"/>
            <p:cNvPicPr>
              <a:picLocks noChangeAspect="1"/>
            </p:cNvPicPr>
            <p:nvPr/>
          </p:nvPicPr>
          <p:blipFill>
            <a:blip r:embed="rId3"/>
            <a:stretch>
              <a:fillRect/>
            </a:stretch>
          </p:blipFill>
          <p:spPr>
            <a:xfrm>
              <a:off x="127000" y="2270760"/>
              <a:ext cx="8890000" cy="3486275"/>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0483" name="Rectangle 3"/>
          <p:cNvSpPr>
            <a:spLocks noChangeArrowheads="1"/>
          </p:cNvSpPr>
          <p:nvPr/>
        </p:nvSpPr>
        <p:spPr bwMode="auto">
          <a:xfrm>
            <a:off x="2619332" y="6237288"/>
            <a:ext cx="3905336" cy="553998"/>
          </a:xfrm>
          <a:prstGeom prst="rect">
            <a:avLst/>
          </a:prstGeom>
          <a:noFill/>
          <a:ln w="9525">
            <a:noFill/>
            <a:miter lim="800000"/>
            <a:headEnd/>
            <a:tailEnd/>
          </a:ln>
        </p:spPr>
        <p:txBody>
          <a:bodyPr wrap="none">
            <a:prstTxWarp prst="textNoShape">
              <a:avLst/>
            </a:prstTxWarp>
            <a:spAutoFit/>
          </a:bodyPr>
          <a:lstStyle/>
          <a:p>
            <a:pPr algn="ctr"/>
            <a:r>
              <a:rPr lang="en-GB" sz="1600" b="1" dirty="0" smtClean="0">
                <a:ea typeface="Arial" pitchFamily="-106" charset="0"/>
                <a:cs typeface="Arial" pitchFamily="-106" charset="0"/>
              </a:rPr>
              <a:t>UK Renal Registry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7" name="Group 6"/>
          <p:cNvGrpSpPr/>
          <p:nvPr/>
        </p:nvGrpSpPr>
        <p:grpSpPr>
          <a:xfrm>
            <a:off x="127000" y="1599095"/>
            <a:ext cx="8890000" cy="3659810"/>
            <a:chOff x="127000" y="2009001"/>
            <a:chExt cx="8890000" cy="3659810"/>
          </a:xfrm>
        </p:grpSpPr>
        <p:sp>
          <p:nvSpPr>
            <p:cNvPr id="20486" name="Rectangle 3"/>
            <p:cNvSpPr>
              <a:spLocks noChangeArrowheads="1"/>
            </p:cNvSpPr>
            <p:nvPr/>
          </p:nvSpPr>
          <p:spPr bwMode="auto">
            <a:xfrm>
              <a:off x="1828800" y="2009001"/>
              <a:ext cx="5898895" cy="276999"/>
            </a:xfrm>
            <a:prstGeom prst="rect">
              <a:avLst/>
            </a:prstGeom>
            <a:noFill/>
            <a:ln w="9525">
              <a:noFill/>
              <a:miter lim="800000"/>
              <a:headEnd/>
              <a:tailEnd/>
            </a:ln>
          </p:spPr>
          <p:txBody>
            <a:bodyPr wrap="none">
              <a:prstTxWarp prst="textNoShape">
                <a:avLst/>
              </a:prstTxWarp>
              <a:spAutoFit/>
            </a:bodyPr>
            <a:lstStyle/>
            <a:p>
              <a:pPr algn="ctr"/>
              <a:r>
                <a:rPr lang="en-US" sz="1200" b="1" dirty="0" smtClean="0"/>
                <a:t>Figure 4.7</a:t>
              </a:r>
              <a:r>
                <a:rPr lang="en-US" sz="1200" b="1" dirty="0"/>
                <a:t>.</a:t>
              </a:r>
              <a:r>
                <a:rPr lang="en-US" sz="1200" dirty="0" smtClean="0"/>
                <a:t> Median </a:t>
              </a:r>
              <a:r>
                <a:rPr lang="en-US" sz="1200" dirty="0" err="1" smtClean="0"/>
                <a:t>ferritin</a:t>
              </a:r>
              <a:r>
                <a:rPr lang="en-US" sz="1200" dirty="0" smtClean="0"/>
                <a:t> in adult patients prevalent to PD on 31/12/2017 by centre</a:t>
              </a:r>
              <a:endParaRPr lang="en-US" sz="1200" b="1" dirty="0">
                <a:ea typeface="Arial" pitchFamily="-106" charset="0"/>
                <a:cs typeface="Arial" pitchFamily="-106" charset="0"/>
              </a:endParaRPr>
            </a:p>
          </p:txBody>
        </p:sp>
        <p:pic>
          <p:nvPicPr>
            <p:cNvPr id="6" name="Picture 5" descr="Slide04-07.tif"/>
            <p:cNvPicPr>
              <a:picLocks noChangeAspect="1"/>
            </p:cNvPicPr>
            <p:nvPr/>
          </p:nvPicPr>
          <p:blipFill>
            <a:blip r:embed="rId3"/>
            <a:stretch>
              <a:fillRect/>
            </a:stretch>
          </p:blipFill>
          <p:spPr>
            <a:xfrm>
              <a:off x="127000" y="2304288"/>
              <a:ext cx="8890000" cy="3364523"/>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1507" name="Rectangle 3"/>
          <p:cNvSpPr>
            <a:spLocks noChangeArrowheads="1"/>
          </p:cNvSpPr>
          <p:nvPr/>
        </p:nvSpPr>
        <p:spPr bwMode="auto">
          <a:xfrm>
            <a:off x="2619332" y="6237288"/>
            <a:ext cx="3905336" cy="553998"/>
          </a:xfrm>
          <a:prstGeom prst="rect">
            <a:avLst/>
          </a:prstGeom>
          <a:noFill/>
          <a:ln w="9525">
            <a:noFill/>
            <a:miter lim="800000"/>
            <a:headEnd/>
            <a:tailEnd/>
          </a:ln>
        </p:spPr>
        <p:txBody>
          <a:bodyPr wrap="none">
            <a:prstTxWarp prst="textNoShape">
              <a:avLst/>
            </a:prstTxWarp>
            <a:spAutoFit/>
          </a:bodyPr>
          <a:lstStyle/>
          <a:p>
            <a:pPr algn="ctr"/>
            <a:r>
              <a:rPr lang="en-GB" sz="1600" b="1" dirty="0" smtClean="0">
                <a:ea typeface="Arial" pitchFamily="-106" charset="0"/>
                <a:cs typeface="Arial" pitchFamily="-106" charset="0"/>
              </a:rPr>
              <a:t>UK Renal Registry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7" name="Group 6"/>
          <p:cNvGrpSpPr/>
          <p:nvPr/>
        </p:nvGrpSpPr>
        <p:grpSpPr>
          <a:xfrm>
            <a:off x="127000" y="1446918"/>
            <a:ext cx="8890000" cy="3964165"/>
            <a:chOff x="127000" y="1763524"/>
            <a:chExt cx="8890000" cy="3964165"/>
          </a:xfrm>
        </p:grpSpPr>
        <p:sp>
          <p:nvSpPr>
            <p:cNvPr id="21509" name="Rectangle 3"/>
            <p:cNvSpPr>
              <a:spLocks noChangeArrowheads="1"/>
            </p:cNvSpPr>
            <p:nvPr/>
          </p:nvSpPr>
          <p:spPr bwMode="auto">
            <a:xfrm>
              <a:off x="1066800" y="1763524"/>
              <a:ext cx="7239000" cy="446276"/>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4.8</a:t>
              </a:r>
              <a:r>
                <a:rPr lang="en-US" sz="1200" b="1" dirty="0"/>
                <a:t>.</a:t>
              </a:r>
              <a:r>
                <a:rPr lang="en-US" sz="1200" dirty="0" smtClean="0"/>
                <a:t> Percentage of adult patients prevalent to PD on 31/12/2017 with </a:t>
              </a:r>
              <a:r>
                <a:rPr lang="en-US" sz="1200" dirty="0" err="1" smtClean="0"/>
                <a:t>ferritin</a:t>
              </a:r>
              <a:r>
                <a:rPr lang="en-US" sz="1200" dirty="0" smtClean="0"/>
                <a:t> </a:t>
              </a:r>
              <a:r>
                <a:rPr lang="en-US" sz="1200" dirty="0" smtClean="0">
                  <a:latin typeface="Mathematical Pi LT Std 1"/>
                  <a:cs typeface="Mathematical Pi LT Std 1"/>
                </a:rPr>
                <a:t>&gt;</a:t>
              </a:r>
              <a:r>
                <a:rPr lang="en-US" sz="1200" dirty="0" smtClean="0"/>
                <a:t>100 mg/L by centre</a:t>
              </a:r>
            </a:p>
            <a:p>
              <a:pPr algn="ctr"/>
              <a:r>
                <a:rPr lang="en-US" sz="1100" dirty="0" smtClean="0"/>
                <a:t>CI – confidence interval</a:t>
              </a:r>
              <a:endParaRPr lang="en-US" sz="1100" dirty="0">
                <a:ea typeface="Arial" pitchFamily="-106" charset="0"/>
                <a:cs typeface="Arial" pitchFamily="-106" charset="0"/>
              </a:endParaRPr>
            </a:p>
          </p:txBody>
        </p:sp>
        <p:pic>
          <p:nvPicPr>
            <p:cNvPr id="6" name="Picture 5" descr="Slide04-08.tif"/>
            <p:cNvPicPr>
              <a:picLocks noChangeAspect="1"/>
            </p:cNvPicPr>
            <p:nvPr/>
          </p:nvPicPr>
          <p:blipFill>
            <a:blip r:embed="rId3"/>
            <a:stretch>
              <a:fillRect/>
            </a:stretch>
          </p:blipFill>
          <p:spPr>
            <a:xfrm>
              <a:off x="127000" y="2284476"/>
              <a:ext cx="8890000" cy="3443213"/>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2531" name="Rectangle 3"/>
          <p:cNvSpPr>
            <a:spLocks noChangeArrowheads="1"/>
          </p:cNvSpPr>
          <p:nvPr/>
        </p:nvSpPr>
        <p:spPr bwMode="auto">
          <a:xfrm>
            <a:off x="2619332" y="6237288"/>
            <a:ext cx="3905336" cy="553998"/>
          </a:xfrm>
          <a:prstGeom prst="rect">
            <a:avLst/>
          </a:prstGeom>
          <a:noFill/>
          <a:ln w="9525">
            <a:noFill/>
            <a:miter lim="800000"/>
            <a:headEnd/>
            <a:tailEnd/>
          </a:ln>
        </p:spPr>
        <p:txBody>
          <a:bodyPr wrap="none">
            <a:prstTxWarp prst="textNoShape">
              <a:avLst/>
            </a:prstTxWarp>
            <a:spAutoFit/>
          </a:bodyPr>
          <a:lstStyle/>
          <a:p>
            <a:pPr algn="ctr"/>
            <a:r>
              <a:rPr lang="en-GB" sz="1600" b="1" dirty="0" smtClean="0">
                <a:ea typeface="Arial" pitchFamily="-106" charset="0"/>
                <a:cs typeface="Arial" pitchFamily="-106" charset="0"/>
              </a:rPr>
              <a:t>UK Renal Registry </a:t>
            </a:r>
            <a:r>
              <a:rPr lang="en-US" sz="1600" b="1" dirty="0" smtClean="0">
                <a:ea typeface="Arial" pitchFamily="-106" charset="0"/>
                <a:cs typeface="Arial" pitchFamily="-106" charset="0"/>
              </a:rPr>
              <a:t>21st Annual Report</a:t>
            </a:r>
          </a:p>
          <a:p>
            <a:pPr algn="ctr"/>
            <a:r>
              <a:rPr lang="en-US" sz="1400" b="1" dirty="0" smtClean="0">
                <a:solidFill>
                  <a:schemeClr val="bg1">
                    <a:lumMod val="50000"/>
                  </a:schemeClr>
                </a:solidFill>
                <a:ea typeface="Arial" pitchFamily="-106" charset="0"/>
                <a:cs typeface="Arial" pitchFamily="-106" charset="0"/>
              </a:rPr>
              <a:t>Data to 31/12/2017</a:t>
            </a:r>
            <a:endParaRPr lang="en-US" sz="1400" b="1" dirty="0">
              <a:solidFill>
                <a:schemeClr val="bg1">
                  <a:lumMod val="50000"/>
                </a:schemeClr>
              </a:solidFill>
              <a:ea typeface="Arial" pitchFamily="-106" charset="0"/>
              <a:cs typeface="Arial" pitchFamily="-106" charset="0"/>
            </a:endParaRPr>
          </a:p>
        </p:txBody>
      </p:sp>
      <p:grpSp>
        <p:nvGrpSpPr>
          <p:cNvPr id="6" name="Group 5"/>
          <p:cNvGrpSpPr/>
          <p:nvPr/>
        </p:nvGrpSpPr>
        <p:grpSpPr>
          <a:xfrm>
            <a:off x="127000" y="1261597"/>
            <a:ext cx="8890000" cy="4334807"/>
            <a:chOff x="127000" y="1671935"/>
            <a:chExt cx="8890000" cy="4334807"/>
          </a:xfrm>
        </p:grpSpPr>
        <p:sp>
          <p:nvSpPr>
            <p:cNvPr id="22533" name="Rectangle 3"/>
            <p:cNvSpPr>
              <a:spLocks noChangeArrowheads="1"/>
            </p:cNvSpPr>
            <p:nvPr/>
          </p:nvSpPr>
          <p:spPr bwMode="auto">
            <a:xfrm>
              <a:off x="1447800" y="1671935"/>
              <a:ext cx="6781800" cy="461665"/>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4.9</a:t>
              </a:r>
              <a:r>
                <a:rPr lang="en-US" sz="1200" b="1" dirty="0"/>
                <a:t>.</a:t>
              </a:r>
              <a:r>
                <a:rPr lang="en-US" sz="1200" dirty="0" smtClean="0"/>
                <a:t> Distribution of </a:t>
              </a:r>
              <a:r>
                <a:rPr lang="en-US" sz="1200" dirty="0" err="1" smtClean="0"/>
                <a:t>haemoglobin</a:t>
              </a:r>
              <a:r>
                <a:rPr lang="en-US" sz="1200" dirty="0" smtClean="0"/>
                <a:t> in adult patients prevalent to PD on 31/12/2017 by centre</a:t>
              </a:r>
            </a:p>
            <a:p>
              <a:pPr algn="ctr"/>
              <a:r>
                <a:rPr lang="en-US" sz="1100" dirty="0" err="1" smtClean="0"/>
                <a:t>Hb</a:t>
              </a:r>
              <a:r>
                <a:rPr lang="en-US" sz="1100" dirty="0" smtClean="0"/>
                <a:t> – </a:t>
              </a:r>
              <a:r>
                <a:rPr lang="en-US" sz="1100" dirty="0" err="1" smtClean="0"/>
                <a:t>haemoglobin</a:t>
              </a:r>
              <a:endParaRPr lang="en-US" sz="1100" dirty="0">
                <a:ea typeface="Arial" pitchFamily="-106" charset="0"/>
                <a:cs typeface="Arial" pitchFamily="-106" charset="0"/>
              </a:endParaRPr>
            </a:p>
          </p:txBody>
        </p:sp>
        <p:pic>
          <p:nvPicPr>
            <p:cNvPr id="5" name="Picture 4" descr="Slide04-09.tif"/>
            <p:cNvPicPr>
              <a:picLocks noChangeAspect="1"/>
            </p:cNvPicPr>
            <p:nvPr/>
          </p:nvPicPr>
          <p:blipFill>
            <a:blip r:embed="rId3"/>
            <a:stretch>
              <a:fillRect/>
            </a:stretch>
          </p:blipFill>
          <p:spPr>
            <a:xfrm>
              <a:off x="127000" y="2133600"/>
              <a:ext cx="8890000" cy="3873142"/>
            </a:xfrm>
            <a:prstGeom prst="rect">
              <a:avLst/>
            </a:prstGeom>
          </p:spPr>
        </p:pic>
      </p:gr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1754</TotalTime>
  <Words>512</Words>
  <Application>Microsoft Office PowerPoint</Application>
  <PresentationFormat>On-screen Show (4:3)</PresentationFormat>
  <Paragraphs>51</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Renal Registry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RRUser</dc:creator>
  <cp:lastModifiedBy>Katharine Evans</cp:lastModifiedBy>
  <cp:revision>189</cp:revision>
  <dcterms:created xsi:type="dcterms:W3CDTF">2019-05-29T08:54:39Z</dcterms:created>
  <dcterms:modified xsi:type="dcterms:W3CDTF">2019-05-29T09:13:49Z</dcterms:modified>
</cp:coreProperties>
</file>