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0200" y="489728"/>
            <a:ext cx="5943600" cy="5453872"/>
            <a:chOff x="1600200" y="609600"/>
            <a:chExt cx="5943600" cy="5453872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600200" y="609600"/>
              <a:ext cx="5943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3.1</a:t>
              </a:r>
              <a:r>
                <a:rPr lang="en-US" sz="1200" b="1" dirty="0"/>
                <a:t>.</a:t>
              </a:r>
              <a:r>
                <a:rPr lang="en-US" sz="1200" dirty="0" smtClean="0"/>
                <a:t> Pathways adult patients could follow to be included in the UK 2017 prevalent ICHD population</a:t>
              </a:r>
            </a:p>
            <a:p>
              <a:r>
                <a:rPr lang="en-US" sz="1100" dirty="0" smtClean="0"/>
                <a:t>Note that patients receiving dialysis for acute kidney injury (AKI) are only included in this chapter if they had a timeline or RRT modality code for chronic ICHD at the end of 2017 or if they had been on RRT for </a:t>
              </a:r>
              <a:r>
                <a:rPr lang="en-US" sz="11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100" dirty="0" smtClean="0"/>
                <a:t>90 days and were on ICHD at the end of 2017</a:t>
              </a:r>
            </a:p>
            <a:p>
              <a:r>
                <a:rPr lang="en-US" sz="1100" dirty="0" smtClean="0"/>
                <a:t>CKD – chronic kidney disease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880616"/>
              <a:ext cx="5842000" cy="41828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15797"/>
            <a:ext cx="5842000" cy="3626406"/>
            <a:chOff x="1651000" y="1622792"/>
            <a:chExt cx="5842000" cy="3626406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362200" y="1622792"/>
              <a:ext cx="4800600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3.10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percentage of prevalent adult ICHD patients within, above and below the target range for pre-dialysis bicarbonate (18–26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between 2007 and 2017</a:t>
              </a:r>
            </a:p>
            <a:p>
              <a:r>
                <a:rPr lang="en-US" sz="1100" dirty="0" err="1" smtClean="0"/>
                <a:t>Bicarb</a:t>
              </a:r>
              <a:r>
                <a:rPr lang="en-US" sz="1100" dirty="0" smtClean="0"/>
                <a:t> – bicarbonate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33828"/>
              <a:ext cx="5842000" cy="28153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96011"/>
            <a:ext cx="8890000" cy="3865978"/>
            <a:chOff x="127000" y="1839724"/>
            <a:chExt cx="8890000" cy="3865978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447799" y="1839724"/>
              <a:ext cx="6553201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3.11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adult patients prevalent to ICHD on 31/12/2017 by centre</a:t>
              </a:r>
            </a:p>
            <a:p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87524"/>
              <a:ext cx="8890000" cy="34181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46519"/>
            <a:ext cx="8890000" cy="3764962"/>
            <a:chOff x="127000" y="1932801"/>
            <a:chExt cx="8890000" cy="3764962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524000" y="1932801"/>
              <a:ext cx="6248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adult patients prevalent to ICHD on 31/12/2017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84476"/>
              <a:ext cx="8890000" cy="34132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481702"/>
            <a:ext cx="8890000" cy="3894597"/>
            <a:chOff x="127000" y="1839724"/>
            <a:chExt cx="8890000" cy="3894597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990600" y="1839724"/>
              <a:ext cx="754380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3.13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ICHD on 31/12/2017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</a:t>
              </a:r>
            </a:p>
            <a:p>
              <a:r>
                <a:rPr lang="en-US" sz="1100" dirty="0" smtClean="0"/>
                <a:t>CI – confidence interval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3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620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280438"/>
            <a:ext cx="8890000" cy="4297124"/>
            <a:chOff x="127000" y="1687324"/>
            <a:chExt cx="8890000" cy="429712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219200" y="1687324"/>
              <a:ext cx="701040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3.14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adult patients prevalent to ICHD on 31/12/2017 by centre</a:t>
              </a:r>
            </a:p>
            <a:p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45792"/>
              <a:ext cx="8890000" cy="38386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143000"/>
            <a:ext cx="8890000" cy="4845162"/>
            <a:chOff x="127000" y="1219200"/>
            <a:chExt cx="8890000" cy="4845162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1295400" y="1219200"/>
              <a:ext cx="6858000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3.15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adult patients prevalent to ICHD on 31/12/2017 and the proportion with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</a:t>
              </a:r>
              <a:r>
                <a:rPr lang="en-US" sz="1200" dirty="0" err="1" smtClean="0"/>
                <a:t>erythropoiesis</a:t>
              </a:r>
              <a:r>
                <a:rPr lang="en-US" sz="1200" dirty="0" smtClean="0"/>
                <a:t> stimulating agent (ESA) by centre</a:t>
              </a:r>
            </a:p>
            <a:p>
              <a:r>
                <a:rPr lang="en-US" sz="1100" dirty="0" smtClean="0"/>
                <a:t>Figure (including total) does not include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with &lt;70% data completeness (or &lt;70% ESA use)</a:t>
              </a:r>
            </a:p>
            <a:p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19884"/>
              <a:ext cx="8890000" cy="39444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000" y="1678350"/>
            <a:ext cx="5842000" cy="3501300"/>
            <a:chOff x="1651000" y="1792069"/>
            <a:chExt cx="5842000" cy="3501300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497139" y="1792069"/>
              <a:ext cx="451326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adult ICHD patients with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between 2007 and 2017</a:t>
              </a:r>
            </a:p>
            <a:p>
              <a:r>
                <a:rPr lang="en-US" sz="1100" dirty="0" smtClean="0"/>
                <a:t>CI – confidence interval; </a:t>
              </a:r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3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20112"/>
              <a:ext cx="5842000" cy="2873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71600" y="183664"/>
            <a:ext cx="6400800" cy="5963136"/>
            <a:chOff x="1371600" y="183664"/>
            <a:chExt cx="6400800" cy="5963136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371600" y="183664"/>
              <a:ext cx="6400800" cy="1187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3.17</a:t>
              </a:r>
              <a:r>
                <a:rPr lang="en-US" sz="1200" b="1" dirty="0"/>
                <a:t>.</a:t>
              </a:r>
              <a:r>
                <a:rPr lang="en-US" sz="1200" dirty="0" smtClean="0"/>
                <a:t> Dialysis access in adult patients prevalent to dialysis on 31/12/2017 by centre</a:t>
              </a:r>
              <a:br>
                <a:rPr lang="en-US" sz="1200" dirty="0" smtClean="0"/>
              </a:br>
              <a:r>
                <a:rPr lang="en-US" sz="1200" dirty="0" smtClean="0"/>
                <a:t>(2017 Multisite Dialysis Access Audit)</a:t>
              </a:r>
            </a:p>
            <a:p>
              <a:r>
                <a:rPr lang="en-US" sz="1100" dirty="0" smtClean="0"/>
                <a:t>Number of patients on dialysis in a centre in brackets (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with &lt;70% access data for the prevalent dialysis population are excluded)</a:t>
              </a:r>
            </a:p>
            <a:p>
              <a:r>
                <a:rPr lang="en-US" sz="1100" dirty="0" err="1" smtClean="0"/>
                <a:t>Centres</a:t>
              </a:r>
              <a:r>
                <a:rPr lang="en-US" sz="1100" dirty="0" smtClean="0"/>
                <a:t> are sorted by decreasing proportion of patients on RRT with a line</a:t>
              </a:r>
            </a:p>
            <a:p>
              <a:r>
                <a:rPr lang="en-US" sz="1100" dirty="0" smtClean="0"/>
                <a:t>AVF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fistula; AVG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graft; NTL – non-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line; TL – 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</a:t>
              </a:r>
              <a:endParaRPr lang="en-US" sz="1100" dirty="0"/>
            </a:p>
          </p:txBody>
        </p:sp>
        <p:pic>
          <p:nvPicPr>
            <p:cNvPr id="5" name="Picture 4" descr="Slide03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5810" y="1447800"/>
              <a:ext cx="3312380" cy="4699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09800" y="1646838"/>
            <a:ext cx="4897437" cy="3564325"/>
            <a:chOff x="2209800" y="1563469"/>
            <a:chExt cx="4897437" cy="3564325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209800" y="1563469"/>
              <a:ext cx="48974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3.18</a:t>
              </a:r>
              <a:r>
                <a:rPr lang="en-US" sz="1200" b="1" dirty="0"/>
                <a:t>.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Methicillin</a:t>
              </a:r>
              <a:r>
                <a:rPr lang="en-US" sz="1200" dirty="0" smtClean="0"/>
                <a:t>-resistant </a:t>
              </a:r>
              <a:r>
                <a:rPr lang="en-US" sz="1200" i="1" dirty="0" smtClean="0"/>
                <a:t>Staphylococcus </a:t>
              </a:r>
              <a:r>
                <a:rPr lang="en-US" sz="1200" i="1" dirty="0" err="1" smtClean="0"/>
                <a:t>aureus</a:t>
              </a:r>
              <a:r>
                <a:rPr lang="en-US" sz="1200" dirty="0" smtClean="0"/>
                <a:t> (MRSA) rates by centre per 100 HD adult patient years (2016–2017 data) compared to audit target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44852"/>
              <a:ext cx="4445000" cy="28829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29092" y="1355931"/>
            <a:ext cx="4757508" cy="4146138"/>
            <a:chOff x="2329092" y="1295400"/>
            <a:chExt cx="4757508" cy="4146138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329092" y="1295400"/>
              <a:ext cx="47575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3.19</a:t>
              </a:r>
              <a:r>
                <a:rPr lang="en-US" sz="1200" b="1" dirty="0"/>
                <a:t>.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Methicillin</a:t>
              </a:r>
              <a:r>
                <a:rPr lang="en-US" sz="1200" dirty="0" smtClean="0"/>
                <a:t>-sensitive </a:t>
              </a:r>
              <a:r>
                <a:rPr lang="en-US" sz="1200" i="1" dirty="0" smtClean="0"/>
                <a:t>Staphylococcus </a:t>
              </a:r>
              <a:r>
                <a:rPr lang="en-US" sz="1200" i="1" dirty="0" err="1" smtClean="0"/>
                <a:t>aureus</a:t>
              </a:r>
              <a:r>
                <a:rPr lang="en-US" sz="1200" dirty="0" smtClean="0"/>
                <a:t> (MSSA) rates by centre per 100 HD adult patient years (2016–2017 data) compared to audit target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036064"/>
              <a:ext cx="4445000" cy="34054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04024"/>
            <a:ext cx="8890000" cy="4049953"/>
            <a:chOff x="127000" y="1748135"/>
            <a:chExt cx="8890000" cy="4049953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352411" y="1748135"/>
              <a:ext cx="843917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3.2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ICHD on 31/12/2017 with urea reduction ratio (URR) &gt;65% by centre</a:t>
              </a:r>
            </a:p>
            <a:p>
              <a:r>
                <a:rPr lang="en-US" sz="1100" dirty="0" smtClean="0"/>
                <a:t>CI – confidence interval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49424"/>
              <a:ext cx="8890000" cy="35486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20362"/>
            <a:ext cx="5969000" cy="3617277"/>
            <a:chOff x="1651000" y="1792069"/>
            <a:chExt cx="5969000" cy="3617277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981200" y="1792069"/>
              <a:ext cx="5638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3.20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methicillin</a:t>
              </a:r>
              <a:r>
                <a:rPr lang="en-US" sz="1200" dirty="0" smtClean="0"/>
                <a:t>-resistant </a:t>
              </a:r>
              <a:r>
                <a:rPr lang="en-US" sz="1200" i="1" dirty="0" smtClean="0"/>
                <a:t>Staphylococcus </a:t>
              </a:r>
              <a:r>
                <a:rPr lang="en-US" sz="1200" i="1" dirty="0" err="1" smtClean="0"/>
                <a:t>aureus</a:t>
              </a:r>
              <a:r>
                <a:rPr lang="en-US" sz="1200" dirty="0" smtClean="0"/>
                <a:t> (MRSA) centre rates per 100 HD adult patient years by rolling 2 calendar year cohort (Wales included in the 2016–2017 cohort only)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62784"/>
              <a:ext cx="5842000" cy="29465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00645"/>
            <a:ext cx="5892800" cy="4256710"/>
            <a:chOff x="1651000" y="1524000"/>
            <a:chExt cx="5892800" cy="4256710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1978903" y="1524000"/>
              <a:ext cx="556489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3.21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methicillin</a:t>
              </a:r>
              <a:r>
                <a:rPr lang="en-US" sz="1200" dirty="0" smtClean="0"/>
                <a:t>-sensitive </a:t>
              </a:r>
              <a:r>
                <a:rPr lang="en-US" sz="1200" i="1" dirty="0" smtClean="0"/>
                <a:t>Staphylococcus </a:t>
              </a:r>
              <a:r>
                <a:rPr lang="en-US" sz="1200" i="1" dirty="0" err="1" smtClean="0"/>
                <a:t>aureus</a:t>
              </a:r>
              <a:r>
                <a:rPr lang="en-US" sz="1200" dirty="0" smtClean="0"/>
                <a:t> (MSSA) centre rates per 100 HD adult patient years by rolling 2 calendar year cohort (Wales included in the 2016–17 cohort only)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2952"/>
              <a:ext cx="5842000" cy="34977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235136"/>
            <a:ext cx="8890000" cy="4387729"/>
            <a:chOff x="127000" y="1780401"/>
            <a:chExt cx="8890000" cy="4387729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698225" y="1780401"/>
              <a:ext cx="61815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3.22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for prevalent adult ICHD patients between 2008 and 20170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75688"/>
              <a:ext cx="8890000" cy="40924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04755"/>
            <a:ext cx="8890000" cy="3848490"/>
            <a:chOff x="127000" y="1932801"/>
            <a:chExt cx="8890000" cy="384849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533400" y="1932801"/>
              <a:ext cx="8382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urea reduction ratio (URR) achieved in adult patients prevalent to ICHD on 31/12/2017 by centre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7712"/>
              <a:ext cx="8890000" cy="35135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1828800" y="1600200"/>
            <a:ext cx="5791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/>
              <a:t>Figure 3.4.</a:t>
            </a:r>
            <a:r>
              <a:rPr lang="en-US" sz="1200" dirty="0" smtClean="0"/>
              <a:t> Change in the percentage of prevalent adult ICHD patients with urea reduction ratio (URR) &gt;65% and the median URR by sex between 2003 and 2017</a:t>
            </a:r>
          </a:p>
          <a:p>
            <a:r>
              <a:rPr lang="en-US" sz="1100" dirty="0" smtClean="0"/>
              <a:t>CI – confidence interval</a:t>
            </a:r>
            <a:endParaRPr lang="en-US" sz="1100" dirty="0">
              <a:ea typeface="Arial" pitchFamily="-106" charset="0"/>
              <a:cs typeface="Arial" pitchFamily="-106" charset="0"/>
            </a:endParaRPr>
          </a:p>
        </p:txBody>
      </p:sp>
      <p:pic>
        <p:nvPicPr>
          <p:cNvPr id="5" name="Picture 4" descr="Slide03-04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2264664"/>
            <a:ext cx="5842000" cy="33993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96466"/>
            <a:ext cx="5842000" cy="3465068"/>
            <a:chOff x="1651000" y="1828800"/>
            <a:chExt cx="5842000" cy="3465068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133600" y="1828800"/>
              <a:ext cx="5181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3.5. </a:t>
              </a:r>
              <a:r>
                <a:rPr lang="en-US" sz="1200" dirty="0" smtClean="0"/>
                <a:t>Percentage of prevalent adult ICHD patients achieving urea reduction ratio (URR) &gt;65% by time on ICHD between 2003 and 2017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72868"/>
              <a:ext cx="5842000" cy="2921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11850"/>
            <a:ext cx="8890000" cy="4034301"/>
            <a:chOff x="127000" y="1676400"/>
            <a:chExt cx="8890000" cy="4034301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295401" y="1676400"/>
              <a:ext cx="6629399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ICHD on 31/12/2017 with adjusted calcium above the target range (&gt;2.5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</a:t>
              </a:r>
            </a:p>
            <a:p>
              <a:r>
                <a:rPr lang="en-US" sz="1100" dirty="0" smtClean="0"/>
                <a:t>Ca – calcium; CI – confidence interval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8192"/>
              <a:ext cx="8890000" cy="34125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65775" y="1134907"/>
            <a:ext cx="6012451" cy="4588187"/>
            <a:chOff x="1651000" y="1371600"/>
            <a:chExt cx="6012451" cy="4588187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1676400" y="1371600"/>
              <a:ext cx="5987051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3.7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percentage of prevalent adult ICHD patients within, above and below the target range for adjusted calcium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between 2007 and 2017</a:t>
              </a:r>
            </a:p>
            <a:p>
              <a:r>
                <a:rPr lang="en-US" sz="1100" dirty="0" smtClean="0"/>
                <a:t>Ca – calcium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042160"/>
              <a:ext cx="5842000" cy="39176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08462"/>
            <a:ext cx="8890000" cy="4041077"/>
            <a:chOff x="127000" y="1639669"/>
            <a:chExt cx="8890000" cy="4041077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828800" y="1639669"/>
              <a:ext cx="5486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ICHD on 31/12/2017 with pre-dialysis bicarbonate within the target range (18–26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</a:t>
              </a:r>
            </a:p>
            <a:p>
              <a:r>
                <a:rPr lang="en-US" sz="1100" dirty="0" err="1" smtClean="0"/>
                <a:t>Bicarb</a:t>
              </a:r>
              <a:r>
                <a:rPr lang="en-US" sz="1100" dirty="0" smtClean="0"/>
                <a:t> – bicarbonate; CI – confidence interval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9904"/>
              <a:ext cx="8890000" cy="3400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38330"/>
            <a:ext cx="8890000" cy="4181340"/>
            <a:chOff x="127000" y="1600200"/>
            <a:chExt cx="8890000" cy="4181340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828800" y="1600200"/>
              <a:ext cx="54864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3.9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ICHD on 31/12/2017 with pre-dialysis potassium within the target range (4.0–6.0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</a:t>
              </a:r>
            </a:p>
            <a:p>
              <a:r>
                <a:rPr lang="en-US" sz="1100" dirty="0" smtClean="0"/>
                <a:t>CI – confidence interval; K – potassium0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58568"/>
              <a:ext cx="8890000" cy="35229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1107</Words>
  <Application>Microsoft Macintosh PowerPoint</Application>
  <PresentationFormat>On-screen Show (4:3)</PresentationFormat>
  <Paragraphs>84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196</cp:revision>
  <dcterms:created xsi:type="dcterms:W3CDTF">2019-05-24T07:44:32Z</dcterms:created>
  <dcterms:modified xsi:type="dcterms:W3CDTF">2019-05-24T07:45:43Z</dcterms:modified>
</cp:coreProperties>
</file>